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76" r:id="rId1"/>
  </p:sldMasterIdLst>
  <p:notesMasterIdLst>
    <p:notesMasterId r:id="rId12"/>
  </p:notesMasterIdLst>
  <p:sldIdLst>
    <p:sldId id="256" r:id="rId2"/>
    <p:sldId id="257" r:id="rId3"/>
    <p:sldId id="258" r:id="rId4"/>
    <p:sldId id="270" r:id="rId5"/>
    <p:sldId id="259" r:id="rId6"/>
    <p:sldId id="271" r:id="rId7"/>
    <p:sldId id="269" r:id="rId8"/>
    <p:sldId id="266" r:id="rId9"/>
    <p:sldId id="267" r:id="rId10"/>
    <p:sldId id="268" r:id="rId11"/>
  </p:sldIdLst>
  <p:sldSz cx="14630400" cy="8229600"/>
  <p:notesSz cx="8229600" cy="14630400"/>
  <p:embeddedFontLst>
    <p:embeddedFont>
      <p:font typeface="DM Sans Semi Bold" panose="020B0604020202020204" charset="0"/>
      <p:regular r:id="rId13"/>
    </p:embeddedFont>
    <p:embeddedFont>
      <p:font typeface="Inter" panose="02000503000000020004" pitchFamily="2" charset="0"/>
      <p:regular r:id="rId14"/>
      <p:bold r:id="rId15"/>
      <p:italic r:id="rId16"/>
      <p:boldItalic r:id="rId17"/>
    </p:embeddedFont>
    <p:embeddedFont>
      <p:font typeface="Calibri" panose="020F0502020204030204" pitchFamily="34" charset="0"/>
      <p:regular r:id="rId18"/>
      <p:bold r:id="rId19"/>
      <p:italic r:id="rId20"/>
      <p:boldItalic r:id="rId21"/>
    </p:embeddedFont>
    <p:embeddedFont>
      <p:font typeface="DM Sans" panose="020B0604020202020204" charset="0"/>
      <p:regular r:id="rId22"/>
    </p:embeddedFont>
    <p:embeddedFont>
      <p:font typeface="Inter Bold" panose="02000803000000020004" pitchFamily="2" charset="0"/>
      <p:bold r:id="rId23"/>
    </p:embeddedFont>
    <p:embeddedFont>
      <p:font typeface="Calibri Light" panose="020F0302020204030204" pitchFamily="34" charset="0"/>
      <p:regular r:id="rId24"/>
      <p:italic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074" autoAdjust="0"/>
    <p:restoredTop sz="94610"/>
  </p:normalViewPr>
  <p:slideViewPr>
    <p:cSldViewPr snapToGrid="0" snapToObjects="1">
      <p:cViewPr>
        <p:scale>
          <a:sx n="50" d="100"/>
          <a:sy n="50" d="100"/>
        </p:scale>
        <p:origin x="1314" y="32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9.fntdata"/><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5" Type="http://schemas.openxmlformats.org/officeDocument/2006/relationships/font" Target="fonts/font13.fntdata"/><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font" Target="fonts/font8.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2.fntdata"/><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font" Target="fonts/font11.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font" Target="fonts/font10.fntdata"/><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3675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828800" y="1346836"/>
            <a:ext cx="10972800" cy="2865120"/>
          </a:xfrm>
        </p:spPr>
        <p:txBody>
          <a:bodyPr anchor="b"/>
          <a:lstStyle>
            <a:lvl1pPr algn="ctr">
              <a:defRPr sz="7200"/>
            </a:lvl1pPr>
          </a:lstStyle>
          <a:p>
            <a:r>
              <a:rPr lang="en-US" smtClean="0"/>
              <a:t>Click to edit Master title style</a:t>
            </a:r>
            <a:endParaRPr lang="en-US"/>
          </a:p>
        </p:txBody>
      </p:sp>
      <p:sp>
        <p:nvSpPr>
          <p:cNvPr id="3" name="Subtitle 2"/>
          <p:cNvSpPr>
            <a:spLocks noGrp="1"/>
          </p:cNvSpPr>
          <p:nvPr>
            <p:ph type="subTitle" idx="1"/>
          </p:nvPr>
        </p:nvSpPr>
        <p:spPr>
          <a:xfrm>
            <a:off x="1828800" y="4322446"/>
            <a:ext cx="10972800" cy="1986914"/>
          </a:xfrm>
        </p:spPr>
        <p:txBody>
          <a:bodyPr/>
          <a:lstStyle>
            <a:lvl1pPr marL="0" indent="0" algn="ctr">
              <a:buNone/>
              <a:defRPr sz="2880"/>
            </a:lvl1pPr>
            <a:lvl2pPr marL="548640" indent="0" algn="ctr">
              <a:buNone/>
              <a:defRPr sz="2400"/>
            </a:lvl2pPr>
            <a:lvl3pPr marL="1097280" indent="0" algn="ctr">
              <a:buNone/>
              <a:defRPr sz="2160"/>
            </a:lvl3pPr>
            <a:lvl4pPr marL="1645920" indent="0" algn="ctr">
              <a:buNone/>
              <a:defRPr sz="1920"/>
            </a:lvl4pPr>
            <a:lvl5pPr marL="2194560" indent="0" algn="ctr">
              <a:buNone/>
              <a:defRPr sz="1920"/>
            </a:lvl5pPr>
            <a:lvl6pPr marL="2743200" indent="0" algn="ctr">
              <a:buNone/>
              <a:defRPr sz="1920"/>
            </a:lvl6pPr>
            <a:lvl7pPr marL="3291840" indent="0" algn="ctr">
              <a:buNone/>
              <a:defRPr sz="1920"/>
            </a:lvl7pPr>
            <a:lvl8pPr marL="3840480" indent="0" algn="ctr">
              <a:buNone/>
              <a:defRPr sz="1920"/>
            </a:lvl8pPr>
            <a:lvl9pPr marL="4389120" indent="0" algn="ctr">
              <a:buNone/>
              <a:defRPr sz="192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4BDF68E2-58F2-4D09-BE8B-E3BD06533059}" type="datetimeFigureOut">
              <a:rPr lang="en-US" smtClean="0"/>
              <a:t>2/22/2026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590265812"/>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E2D6473-DF6D-4702-B328-E0DD40540A4E}" type="datetimeFigureOut">
              <a:rPr lang="en-US" smtClean="0"/>
              <a:t>2/22/2026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304572954"/>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469880" y="438150"/>
            <a:ext cx="3154680" cy="6974206"/>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005840" y="438150"/>
            <a:ext cx="9281160" cy="6974206"/>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26F7E3A-B166-407D-9866-32884E7D5B37}" type="datetimeFigureOut">
              <a:rPr lang="en-US" smtClean="0"/>
              <a:t>2/22/2026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781042702"/>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Slide 1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47042154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Slide 2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5875879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Slide 3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05418671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Slide 4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154494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28FC5F6-F338-4AE4-BB23-26385BCFC423}" type="datetimeFigureOut">
              <a:rPr lang="en-US" smtClean="0"/>
              <a:t>2/22/2026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113E31D-E2AB-40D1-8B51-AFA5AFEF393A}" type="slidenum">
              <a:rPr lang="en-US" smtClean="0"/>
              <a:t>‹#›</a:t>
            </a:fld>
            <a:endParaRPr lang="en-US" dirty="0"/>
          </a:p>
        </p:txBody>
      </p:sp>
    </p:spTree>
    <p:extLst>
      <p:ext uri="{BB962C8B-B14F-4D97-AF65-F5344CB8AC3E}">
        <p14:creationId xmlns:p14="http://schemas.microsoft.com/office/powerpoint/2010/main" val="1617928126"/>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98220" y="2051686"/>
            <a:ext cx="12618720" cy="3423284"/>
          </a:xfrm>
        </p:spPr>
        <p:txBody>
          <a:bodyPr anchor="b"/>
          <a:lstStyle>
            <a:lvl1pPr>
              <a:defRPr sz="7200"/>
            </a:lvl1pPr>
          </a:lstStyle>
          <a:p>
            <a:r>
              <a:rPr lang="en-US" smtClean="0"/>
              <a:t>Click to edit Master title style</a:t>
            </a:r>
            <a:endParaRPr lang="en-US"/>
          </a:p>
        </p:txBody>
      </p:sp>
      <p:sp>
        <p:nvSpPr>
          <p:cNvPr id="3" name="Text Placeholder 2"/>
          <p:cNvSpPr>
            <a:spLocks noGrp="1"/>
          </p:cNvSpPr>
          <p:nvPr>
            <p:ph type="body" idx="1"/>
          </p:nvPr>
        </p:nvSpPr>
        <p:spPr>
          <a:xfrm>
            <a:off x="998220" y="5507356"/>
            <a:ext cx="12618720" cy="1800224"/>
          </a:xfrm>
        </p:spPr>
        <p:txBody>
          <a:bodyPr/>
          <a:lstStyle>
            <a:lvl1pPr marL="0" indent="0">
              <a:buNone/>
              <a:defRPr sz="2880">
                <a:solidFill>
                  <a:schemeClr val="tx1">
                    <a:tint val="75000"/>
                  </a:schemeClr>
                </a:solidFill>
              </a:defRPr>
            </a:lvl1pPr>
            <a:lvl2pPr marL="548640" indent="0">
              <a:buNone/>
              <a:defRPr sz="2400">
                <a:solidFill>
                  <a:schemeClr val="tx1">
                    <a:tint val="75000"/>
                  </a:schemeClr>
                </a:solidFill>
              </a:defRPr>
            </a:lvl2pPr>
            <a:lvl3pPr marL="1097280" indent="0">
              <a:buNone/>
              <a:defRPr sz="2160">
                <a:solidFill>
                  <a:schemeClr val="tx1">
                    <a:tint val="75000"/>
                  </a:schemeClr>
                </a:solidFill>
              </a:defRPr>
            </a:lvl3pPr>
            <a:lvl4pPr marL="1645920" indent="0">
              <a:buNone/>
              <a:defRPr sz="1920">
                <a:solidFill>
                  <a:schemeClr val="tx1">
                    <a:tint val="75000"/>
                  </a:schemeClr>
                </a:solidFill>
              </a:defRPr>
            </a:lvl4pPr>
            <a:lvl5pPr marL="2194560" indent="0">
              <a:buNone/>
              <a:defRPr sz="1920">
                <a:solidFill>
                  <a:schemeClr val="tx1">
                    <a:tint val="75000"/>
                  </a:schemeClr>
                </a:solidFill>
              </a:defRPr>
            </a:lvl5pPr>
            <a:lvl6pPr marL="2743200" indent="0">
              <a:buNone/>
              <a:defRPr sz="1920">
                <a:solidFill>
                  <a:schemeClr val="tx1">
                    <a:tint val="75000"/>
                  </a:schemeClr>
                </a:solidFill>
              </a:defRPr>
            </a:lvl6pPr>
            <a:lvl7pPr marL="3291840" indent="0">
              <a:buNone/>
              <a:defRPr sz="1920">
                <a:solidFill>
                  <a:schemeClr val="tx1">
                    <a:tint val="75000"/>
                  </a:schemeClr>
                </a:solidFill>
              </a:defRPr>
            </a:lvl7pPr>
            <a:lvl8pPr marL="3840480" indent="0">
              <a:buNone/>
              <a:defRPr sz="1920">
                <a:solidFill>
                  <a:schemeClr val="tx1">
                    <a:tint val="75000"/>
                  </a:schemeClr>
                </a:solidFill>
              </a:defRPr>
            </a:lvl8pPr>
            <a:lvl9pPr marL="4389120" indent="0">
              <a:buNone/>
              <a:defRPr sz="192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20EBB0C4-6273-4C6E-B9BD-2EDC30F1CD52}" type="datetimeFigureOut">
              <a:rPr lang="en-US" smtClean="0"/>
              <a:t>2/22/2026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514006580"/>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005840" y="2190750"/>
            <a:ext cx="6217920" cy="5221606"/>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7406640" y="2190750"/>
            <a:ext cx="6217920" cy="5221606"/>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9AB4D41-86C1-4908-B66A-0B50CEB3BF29}" type="datetimeFigureOut">
              <a:rPr lang="en-US" smtClean="0"/>
              <a:t>2/22/2026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134915652"/>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007746" y="438150"/>
            <a:ext cx="12618720" cy="1590676"/>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1007746" y="2017396"/>
            <a:ext cx="6189344" cy="98869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smtClean="0"/>
              <a:t>Edit Master text styles</a:t>
            </a:r>
          </a:p>
        </p:txBody>
      </p:sp>
      <p:sp>
        <p:nvSpPr>
          <p:cNvPr id="4" name="Content Placeholder 3"/>
          <p:cNvSpPr>
            <a:spLocks noGrp="1"/>
          </p:cNvSpPr>
          <p:nvPr>
            <p:ph sz="half" idx="2"/>
          </p:nvPr>
        </p:nvSpPr>
        <p:spPr>
          <a:xfrm>
            <a:off x="1007746" y="3006090"/>
            <a:ext cx="6189344" cy="4421506"/>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7406640" y="2017396"/>
            <a:ext cx="6219826" cy="98869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smtClean="0"/>
              <a:t>Edit Master text styles</a:t>
            </a:r>
          </a:p>
        </p:txBody>
      </p:sp>
      <p:sp>
        <p:nvSpPr>
          <p:cNvPr id="6" name="Content Placeholder 5"/>
          <p:cNvSpPr>
            <a:spLocks noGrp="1"/>
          </p:cNvSpPr>
          <p:nvPr>
            <p:ph sz="quarter" idx="4"/>
          </p:nvPr>
        </p:nvSpPr>
        <p:spPr>
          <a:xfrm>
            <a:off x="7406640" y="3006090"/>
            <a:ext cx="6219826" cy="4421506"/>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E6426E2C-56C1-4E0D-A793-0088A7FDD37E}" type="datetimeFigureOut">
              <a:rPr lang="en-US" smtClean="0"/>
              <a:t>2/22/2026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490645084"/>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C8C39B41-D8B5-4052-B551-9B5525EAA8B6}" type="datetimeFigureOut">
              <a:rPr lang="en-US" smtClean="0"/>
              <a:t>2/22/2026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820947683"/>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D94136C-8742-45B2-AF27-D93DF72833A9}" type="datetimeFigureOut">
              <a:rPr lang="en-US" smtClean="0"/>
              <a:t>2/22/2026</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933412839"/>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07746" y="548640"/>
            <a:ext cx="4718684" cy="1920240"/>
          </a:xfrm>
        </p:spPr>
        <p:txBody>
          <a:bodyPr anchor="b"/>
          <a:lstStyle>
            <a:lvl1pPr>
              <a:defRPr sz="3840"/>
            </a:lvl1pPr>
          </a:lstStyle>
          <a:p>
            <a:r>
              <a:rPr lang="en-US" smtClean="0"/>
              <a:t>Click to edit Master title style</a:t>
            </a:r>
            <a:endParaRPr lang="en-US"/>
          </a:p>
        </p:txBody>
      </p:sp>
      <p:sp>
        <p:nvSpPr>
          <p:cNvPr id="3" name="Content Placeholder 2"/>
          <p:cNvSpPr>
            <a:spLocks noGrp="1"/>
          </p:cNvSpPr>
          <p:nvPr>
            <p:ph idx="1"/>
          </p:nvPr>
        </p:nvSpPr>
        <p:spPr>
          <a:xfrm>
            <a:off x="6219826" y="1184911"/>
            <a:ext cx="7406640" cy="5848350"/>
          </a:xfrm>
        </p:spPr>
        <p:txBody>
          <a:bodyPr/>
          <a:lstStyle>
            <a:lvl1pPr>
              <a:defRPr sz="3840"/>
            </a:lvl1pPr>
            <a:lvl2pPr>
              <a:defRPr sz="3360"/>
            </a:lvl2pPr>
            <a:lvl3pPr>
              <a:defRPr sz="2880"/>
            </a:lvl3pPr>
            <a:lvl4pPr>
              <a:defRPr sz="2400"/>
            </a:lvl4pPr>
            <a:lvl5pPr>
              <a:defRPr sz="2400"/>
            </a:lvl5pPr>
            <a:lvl6pPr>
              <a:defRPr sz="2400"/>
            </a:lvl6pPr>
            <a:lvl7pPr>
              <a:defRPr sz="2400"/>
            </a:lvl7pPr>
            <a:lvl8pPr>
              <a:defRPr sz="2400"/>
            </a:lvl8pPr>
            <a:lvl9pPr>
              <a:defRPr sz="24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1007746" y="2468880"/>
            <a:ext cx="4718684" cy="4573906"/>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smtClean="0"/>
              <a:t>Edit Master text styles</a:t>
            </a:r>
          </a:p>
        </p:txBody>
      </p:sp>
      <p:sp>
        <p:nvSpPr>
          <p:cNvPr id="5" name="Date Placeholder 4"/>
          <p:cNvSpPr>
            <a:spLocks noGrp="1"/>
          </p:cNvSpPr>
          <p:nvPr>
            <p:ph type="dt" sz="half" idx="10"/>
          </p:nvPr>
        </p:nvSpPr>
        <p:spPr/>
        <p:txBody>
          <a:bodyPr/>
          <a:lstStyle/>
          <a:p>
            <a:fld id="{32ABBEA6-7C60-4B02-AE87-00D78D8422AF}" type="datetimeFigureOut">
              <a:rPr lang="en-US" smtClean="0"/>
              <a:t>2/22/2026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4177485200"/>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07746" y="548640"/>
            <a:ext cx="4718684" cy="1920240"/>
          </a:xfrm>
        </p:spPr>
        <p:txBody>
          <a:bodyPr anchor="b"/>
          <a:lstStyle>
            <a:lvl1pPr>
              <a:defRPr sz="3840"/>
            </a:lvl1pPr>
          </a:lstStyle>
          <a:p>
            <a:r>
              <a:rPr lang="en-US" smtClean="0"/>
              <a:t>Click to edit Master title style</a:t>
            </a:r>
            <a:endParaRPr lang="en-US"/>
          </a:p>
        </p:txBody>
      </p:sp>
      <p:sp>
        <p:nvSpPr>
          <p:cNvPr id="3" name="Picture Placeholder 2"/>
          <p:cNvSpPr>
            <a:spLocks noGrp="1"/>
          </p:cNvSpPr>
          <p:nvPr>
            <p:ph type="pic" idx="1"/>
          </p:nvPr>
        </p:nvSpPr>
        <p:spPr>
          <a:xfrm>
            <a:off x="6219826" y="1184911"/>
            <a:ext cx="7406640" cy="5848350"/>
          </a:xfrm>
        </p:spPr>
        <p:txBody>
          <a:bodyPr/>
          <a:lstStyle>
            <a:lvl1pPr marL="0" indent="0">
              <a:buNone/>
              <a:defRPr sz="3840"/>
            </a:lvl1pPr>
            <a:lvl2pPr marL="548640" indent="0">
              <a:buNone/>
              <a:defRPr sz="3360"/>
            </a:lvl2pPr>
            <a:lvl3pPr marL="1097280" indent="0">
              <a:buNone/>
              <a:defRPr sz="2880"/>
            </a:lvl3pPr>
            <a:lvl4pPr marL="1645920" indent="0">
              <a:buNone/>
              <a:defRPr sz="2400"/>
            </a:lvl4pPr>
            <a:lvl5pPr marL="2194560" indent="0">
              <a:buNone/>
              <a:defRPr sz="2400"/>
            </a:lvl5pPr>
            <a:lvl6pPr marL="2743200" indent="0">
              <a:buNone/>
              <a:defRPr sz="2400"/>
            </a:lvl6pPr>
            <a:lvl7pPr marL="3291840" indent="0">
              <a:buNone/>
              <a:defRPr sz="2400"/>
            </a:lvl7pPr>
            <a:lvl8pPr marL="3840480" indent="0">
              <a:buNone/>
              <a:defRPr sz="2400"/>
            </a:lvl8pPr>
            <a:lvl9pPr marL="4389120" indent="0">
              <a:buNone/>
              <a:defRPr sz="2400"/>
            </a:lvl9pPr>
          </a:lstStyle>
          <a:p>
            <a:endParaRPr lang="en-US"/>
          </a:p>
        </p:txBody>
      </p:sp>
      <p:sp>
        <p:nvSpPr>
          <p:cNvPr id="4" name="Text Placeholder 3"/>
          <p:cNvSpPr>
            <a:spLocks noGrp="1"/>
          </p:cNvSpPr>
          <p:nvPr>
            <p:ph type="body" sz="half" idx="2"/>
          </p:nvPr>
        </p:nvSpPr>
        <p:spPr>
          <a:xfrm>
            <a:off x="1007746" y="2468880"/>
            <a:ext cx="4718684" cy="4573906"/>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smtClean="0"/>
              <a:t>Edit Master text styles</a:t>
            </a:r>
          </a:p>
        </p:txBody>
      </p:sp>
      <p:sp>
        <p:nvSpPr>
          <p:cNvPr id="5" name="Date Placeholder 4"/>
          <p:cNvSpPr>
            <a:spLocks noGrp="1"/>
          </p:cNvSpPr>
          <p:nvPr>
            <p:ph type="dt" sz="half" idx="10"/>
          </p:nvPr>
        </p:nvSpPr>
        <p:spPr/>
        <p:txBody>
          <a:bodyPr/>
          <a:lstStyle/>
          <a:p>
            <a:fld id="{C9CAD897-D46E-4AD2-BD9B-49DD3E640873}" type="datetimeFigureOut">
              <a:rPr lang="en-US" smtClean="0"/>
              <a:t>2/22/2026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4194331184"/>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05840" y="438150"/>
            <a:ext cx="12618720" cy="1590676"/>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1005840" y="2190750"/>
            <a:ext cx="12618720" cy="5221606"/>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1005840" y="7627621"/>
            <a:ext cx="3291840" cy="438150"/>
          </a:xfrm>
          <a:prstGeom prst="rect">
            <a:avLst/>
          </a:prstGeom>
        </p:spPr>
        <p:txBody>
          <a:bodyPr vert="horz" lIns="91440" tIns="45720" rIns="91440" bIns="45720" rtlCol="0" anchor="ctr"/>
          <a:lstStyle>
            <a:lvl1pPr algn="l">
              <a:defRPr sz="1440">
                <a:solidFill>
                  <a:schemeClr val="tx1">
                    <a:tint val="75000"/>
                  </a:schemeClr>
                </a:solidFill>
              </a:defRPr>
            </a:lvl1pPr>
          </a:lstStyle>
          <a:p>
            <a:fld id="{98624D31-43A5-475A-80CF-332C9F6DCF35}" type="datetimeFigureOut">
              <a:rPr lang="en-US" smtClean="0"/>
              <a:t>2/22/2026</a:t>
            </a:fld>
            <a:endParaRPr lang="en-US" dirty="0"/>
          </a:p>
        </p:txBody>
      </p:sp>
      <p:sp>
        <p:nvSpPr>
          <p:cNvPr id="5" name="Footer Placeholder 4"/>
          <p:cNvSpPr>
            <a:spLocks noGrp="1"/>
          </p:cNvSpPr>
          <p:nvPr>
            <p:ph type="ftr" sz="quarter" idx="3"/>
          </p:nvPr>
        </p:nvSpPr>
        <p:spPr>
          <a:xfrm>
            <a:off x="4846320" y="7627621"/>
            <a:ext cx="4937760" cy="438150"/>
          </a:xfrm>
          <a:prstGeom prst="rect">
            <a:avLst/>
          </a:prstGeom>
        </p:spPr>
        <p:txBody>
          <a:bodyPr vert="horz" lIns="91440" tIns="45720" rIns="91440" bIns="45720" rtlCol="0" anchor="ctr"/>
          <a:lstStyle>
            <a:lvl1pPr algn="ctr">
              <a:defRPr sz="144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332720" y="7627621"/>
            <a:ext cx="3291840" cy="438150"/>
          </a:xfrm>
          <a:prstGeom prst="rect">
            <a:avLst/>
          </a:prstGeom>
        </p:spPr>
        <p:txBody>
          <a:bodyPr vert="horz" lIns="91440" tIns="45720" rIns="91440" bIns="45720" rtlCol="0" anchor="ctr"/>
          <a:lstStyle>
            <a:lvl1pPr algn="r">
              <a:defRPr sz="1440">
                <a:solidFill>
                  <a:schemeClr val="tx1">
                    <a:tint val="75000"/>
                  </a:schemeClr>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4090895418"/>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 id="2147483689" r:id="rId13"/>
    <p:sldLayoutId id="2147483690" r:id="rId14"/>
    <p:sldLayoutId id="2147483691" r:id="rId15"/>
  </p:sldLayoutIdLst>
  <p:hf sldNum="0" hdr="0" ftr="0" dt="0"/>
  <p:txStyles>
    <p:titleStyle>
      <a:lvl1pPr algn="l" defTabSz="1097280" rtl="0" eaLnBrk="1" latinLnBrk="0" hangingPunct="1">
        <a:lnSpc>
          <a:spcPct val="90000"/>
        </a:lnSpc>
        <a:spcBef>
          <a:spcPct val="0"/>
        </a:spcBef>
        <a:buNone/>
        <a:defRPr sz="5280" kern="1200">
          <a:solidFill>
            <a:schemeClr val="tx1"/>
          </a:solidFill>
          <a:latin typeface="+mj-lt"/>
          <a:ea typeface="+mj-ea"/>
          <a:cs typeface="+mj-cs"/>
        </a:defRPr>
      </a:lvl1pPr>
    </p:titleStyle>
    <p:bodyStyle>
      <a:lvl1pPr marL="274320" indent="-274320" algn="l" defTabSz="1097280" rtl="0" eaLnBrk="1" latinLnBrk="0" hangingPunct="1">
        <a:lnSpc>
          <a:spcPct val="90000"/>
        </a:lnSpc>
        <a:spcBef>
          <a:spcPts val="1200"/>
        </a:spcBef>
        <a:buFont typeface="Arial" panose="020B0604020202020204" pitchFamily="34" charset="0"/>
        <a:buChar char="•"/>
        <a:defRPr sz="336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88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5.xml"/><Relationship Id="rId5" Type="http://schemas.openxmlformats.org/officeDocument/2006/relationships/hyperlink" Target="https://github.com/Klassiq901/AD-HTC-Biomass-Simulator" TargetMode="External"/><Relationship Id="rId4" Type="http://schemas.openxmlformats.org/officeDocument/2006/relationships/hyperlink" Target="https://klassiq901-ad-htc-biomass-simulator-app-grofpr.streamlit.app/"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 y="0"/>
            <a:ext cx="5710989" cy="8229600"/>
          </a:xfrm>
          <a:prstGeom prst="rect">
            <a:avLst/>
          </a:prstGeom>
        </p:spPr>
      </p:pic>
      <p:sp>
        <p:nvSpPr>
          <p:cNvPr id="3" name="Text 0"/>
          <p:cNvSpPr/>
          <p:nvPr/>
        </p:nvSpPr>
        <p:spPr>
          <a:xfrm>
            <a:off x="6280190" y="1566267"/>
            <a:ext cx="7556421" cy="2480310"/>
          </a:xfrm>
          <a:prstGeom prst="rect">
            <a:avLst/>
          </a:prstGeom>
          <a:noFill/>
          <a:ln/>
        </p:spPr>
        <p:txBody>
          <a:bodyPr wrap="square" lIns="0" tIns="0" rIns="0" bIns="0" rtlCol="0" anchor="t"/>
          <a:lstStyle/>
          <a:p>
            <a:pPr marL="0" indent="0" algn="l">
              <a:lnSpc>
                <a:spcPts val="4850"/>
              </a:lnSpc>
              <a:buNone/>
            </a:pPr>
            <a:r>
              <a:rPr lang="en-US" sz="3900" dirty="0">
                <a:solidFill>
                  <a:srgbClr val="9C5461"/>
                </a:solidFill>
                <a:latin typeface="DM Sans Semi Bold" pitchFamily="34" charset="0"/>
                <a:ea typeface="DM Sans Semi Bold" pitchFamily="34" charset="-122"/>
                <a:cs typeface="DM Sans Semi Bold" pitchFamily="34" charset="-120"/>
              </a:rPr>
              <a:t>Performance Analysis of an Integrated AD‑HTC Fuel‑Enhanced Gas Combined Cycle</a:t>
            </a:r>
            <a:endParaRPr lang="en-US" sz="3900" dirty="0"/>
          </a:p>
        </p:txBody>
      </p:sp>
      <p:sp>
        <p:nvSpPr>
          <p:cNvPr id="4" name="Text 1"/>
          <p:cNvSpPr/>
          <p:nvPr/>
        </p:nvSpPr>
        <p:spPr>
          <a:xfrm>
            <a:off x="6280190" y="4624090"/>
            <a:ext cx="7556421" cy="1183149"/>
          </a:xfrm>
          <a:prstGeom prst="rect">
            <a:avLst/>
          </a:prstGeom>
          <a:noFill/>
          <a:ln/>
        </p:spPr>
        <p:txBody>
          <a:bodyPr wrap="square" lIns="0" tIns="0" rIns="0" bIns="0" rtlCol="0" anchor="t"/>
          <a:lstStyle/>
          <a:p>
            <a:pPr>
              <a:lnSpc>
                <a:spcPct val="150000"/>
              </a:lnSpc>
            </a:pPr>
            <a:r>
              <a:rPr lang="en-US" sz="2800" dirty="0" smtClean="0">
                <a:solidFill>
                  <a:schemeClr val="bg2">
                    <a:lumMod val="25000"/>
                  </a:schemeClr>
                </a:solidFill>
                <a:latin typeface="Inter" pitchFamily="34" charset="0"/>
                <a:ea typeface="Inter" pitchFamily="34" charset="-122"/>
              </a:rPr>
              <a:t>Applied Thermodynamics Project</a:t>
            </a:r>
            <a:r>
              <a:rPr lang="en-US" sz="2800" dirty="0" smtClean="0">
                <a:solidFill>
                  <a:srgbClr val="272525"/>
                </a:solidFill>
                <a:latin typeface="Inter" pitchFamily="34" charset="0"/>
                <a:ea typeface="Inter" pitchFamily="34" charset="-122"/>
                <a:cs typeface="Inter" pitchFamily="34" charset="-120"/>
              </a:rPr>
              <a:t>— [Unilag] • [MEG 315]</a:t>
            </a:r>
            <a:endParaRPr lang="en-US" sz="2800" dirty="0"/>
          </a:p>
          <a:p>
            <a:pPr>
              <a:lnSpc>
                <a:spcPts val="2850"/>
              </a:lnSpc>
            </a:pPr>
            <a:endParaRPr lang="en-US" sz="2800" b="1" dirty="0" smtClean="0">
              <a:solidFill>
                <a:schemeClr val="bg2">
                  <a:lumMod val="25000"/>
                </a:schemeClr>
              </a:solidFill>
              <a:latin typeface="Inter" pitchFamily="34" charset="0"/>
              <a:ea typeface="Inter" pitchFamily="34" charset="-122"/>
            </a:endParaRPr>
          </a:p>
          <a:p>
            <a:pPr>
              <a:lnSpc>
                <a:spcPts val="2850"/>
              </a:lnSpc>
            </a:pPr>
            <a:r>
              <a:rPr lang="en-US" sz="2800" b="1" dirty="0" smtClean="0">
                <a:solidFill>
                  <a:schemeClr val="bg2">
                    <a:lumMod val="25000"/>
                  </a:schemeClr>
                </a:solidFill>
                <a:latin typeface="Inter" pitchFamily="34" charset="0"/>
                <a:ea typeface="Inter" pitchFamily="34" charset="-122"/>
              </a:rPr>
              <a:t>Presented by Group 2</a:t>
            </a:r>
            <a:endParaRPr lang="en-US" sz="2800" b="1" dirty="0">
              <a:solidFill>
                <a:schemeClr val="bg2">
                  <a:lumMod val="25000"/>
                </a:schemeClr>
              </a:solidFill>
            </a:endParaRPr>
          </a:p>
        </p:txBody>
      </p:sp>
      <p:sp>
        <p:nvSpPr>
          <p:cNvPr id="5" name="Text 2"/>
          <p:cNvSpPr/>
          <p:nvPr/>
        </p:nvSpPr>
        <p:spPr>
          <a:xfrm>
            <a:off x="6071642" y="4899165"/>
            <a:ext cx="7556421" cy="1587698"/>
          </a:xfrm>
          <a:prstGeom prst="rect">
            <a:avLst/>
          </a:prstGeom>
          <a:noFill/>
          <a:ln/>
        </p:spPr>
        <p:txBody>
          <a:bodyPr wrap="square" lIns="0" tIns="0" rIns="0" bIns="0" rtlCol="0" anchor="t"/>
          <a:lstStyle/>
          <a:p>
            <a:pPr marL="0" indent="0" algn="l">
              <a:lnSpc>
                <a:spcPts val="2500"/>
              </a:lnSpc>
              <a:buNone/>
            </a:pPr>
            <a:endParaRPr lang="en-US" sz="1550" dirty="0"/>
          </a:p>
        </p:txBody>
      </p:sp>
      <p:sp>
        <p:nvSpPr>
          <p:cNvPr id="6" name="Rectangle 5"/>
          <p:cNvSpPr/>
          <p:nvPr/>
        </p:nvSpPr>
        <p:spPr>
          <a:xfrm>
            <a:off x="11438020" y="6874229"/>
            <a:ext cx="3128211" cy="12512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5486400" cy="8229600"/>
          </a:xfrm>
          <a:prstGeom prst="rect">
            <a:avLst/>
          </a:prstGeom>
        </p:spPr>
      </p:pic>
      <p:sp>
        <p:nvSpPr>
          <p:cNvPr id="3" name="Text 0"/>
          <p:cNvSpPr/>
          <p:nvPr/>
        </p:nvSpPr>
        <p:spPr>
          <a:xfrm>
            <a:off x="6280190" y="131511"/>
            <a:ext cx="7556421" cy="1417558"/>
          </a:xfrm>
          <a:prstGeom prst="rect">
            <a:avLst/>
          </a:prstGeom>
          <a:noFill/>
          <a:ln/>
        </p:spPr>
        <p:txBody>
          <a:bodyPr wrap="square" lIns="0" tIns="0" rIns="0" bIns="0" rtlCol="0" anchor="t"/>
          <a:lstStyle/>
          <a:p>
            <a:pPr marL="0" indent="0" algn="l">
              <a:lnSpc>
                <a:spcPts val="5550"/>
              </a:lnSpc>
              <a:buNone/>
            </a:pPr>
            <a:r>
              <a:rPr lang="en-US" sz="4450" dirty="0">
                <a:solidFill>
                  <a:srgbClr val="9C5461"/>
                </a:solidFill>
                <a:latin typeface="DM Sans Semi Bold" pitchFamily="34" charset="0"/>
                <a:ea typeface="DM Sans Semi Bold" pitchFamily="34" charset="-122"/>
                <a:cs typeface="DM Sans Semi Bold" pitchFamily="34" charset="-120"/>
              </a:rPr>
              <a:t>Conclusion — Key Takeaways</a:t>
            </a:r>
            <a:endParaRPr lang="en-US" sz="4450" dirty="0"/>
          </a:p>
        </p:txBody>
      </p:sp>
      <p:sp>
        <p:nvSpPr>
          <p:cNvPr id="15" name="Rectangle 14"/>
          <p:cNvSpPr/>
          <p:nvPr/>
        </p:nvSpPr>
        <p:spPr>
          <a:xfrm>
            <a:off x="11438020" y="6643158"/>
            <a:ext cx="3128211" cy="726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Image 1" descr="preencoded.png"/>
          <p:cNvPicPr>
            <a:picLocks noChangeAspect="1"/>
          </p:cNvPicPr>
          <p:nvPr/>
        </p:nvPicPr>
        <p:blipFill>
          <a:blip r:embed="rId3"/>
          <a:stretch>
            <a:fillRect/>
          </a:stretch>
        </p:blipFill>
        <p:spPr>
          <a:xfrm>
            <a:off x="6280190" y="1797455"/>
            <a:ext cx="113348" cy="113348"/>
          </a:xfrm>
          <a:prstGeom prst="rect">
            <a:avLst/>
          </a:prstGeom>
        </p:spPr>
      </p:pic>
      <p:sp>
        <p:nvSpPr>
          <p:cNvPr id="17" name="Text 1"/>
          <p:cNvSpPr/>
          <p:nvPr/>
        </p:nvSpPr>
        <p:spPr>
          <a:xfrm>
            <a:off x="6620351" y="1676964"/>
            <a:ext cx="2835235" cy="354330"/>
          </a:xfrm>
          <a:prstGeom prst="rect">
            <a:avLst/>
          </a:prstGeom>
          <a:noFill/>
          <a:ln/>
        </p:spPr>
        <p:txBody>
          <a:bodyPr wrap="none" lIns="0" tIns="0" rIns="0" bIns="0" rtlCol="0" anchor="t"/>
          <a:lstStyle/>
          <a:p>
            <a:pPr marL="0" indent="0" algn="l">
              <a:lnSpc>
                <a:spcPts val="2750"/>
              </a:lnSpc>
              <a:buNone/>
            </a:pPr>
            <a:r>
              <a:rPr lang="en-US" sz="2200" dirty="0" smtClean="0">
                <a:solidFill>
                  <a:srgbClr val="4A4A4A"/>
                </a:solidFill>
                <a:latin typeface="DM Sans Semi Bold" pitchFamily="34" charset="0"/>
                <a:ea typeface="DM Sans Semi Bold" pitchFamily="34" charset="-122"/>
                <a:cs typeface="DM Sans Semi Bold" pitchFamily="34" charset="-120"/>
              </a:rPr>
              <a:t>What we did</a:t>
            </a:r>
            <a:endParaRPr lang="en-US" sz="2200" dirty="0"/>
          </a:p>
        </p:txBody>
      </p:sp>
      <p:sp>
        <p:nvSpPr>
          <p:cNvPr id="18" name="Text 2"/>
          <p:cNvSpPr/>
          <p:nvPr/>
        </p:nvSpPr>
        <p:spPr>
          <a:xfrm>
            <a:off x="6620351" y="2167382"/>
            <a:ext cx="7216259" cy="362903"/>
          </a:xfrm>
          <a:prstGeom prst="rect">
            <a:avLst/>
          </a:prstGeom>
          <a:noFill/>
          <a:ln/>
        </p:spPr>
        <p:txBody>
          <a:bodyPr wrap="none" lIns="0" tIns="0" rIns="0" bIns="0" rtlCol="0" anchor="t"/>
          <a:lstStyle/>
          <a:p>
            <a:pPr marL="0" indent="0" algn="l">
              <a:lnSpc>
                <a:spcPts val="2850"/>
              </a:lnSpc>
              <a:buNone/>
            </a:pPr>
            <a:r>
              <a:rPr lang="en-US" sz="1750" dirty="0" smtClean="0">
                <a:solidFill>
                  <a:srgbClr val="4A4A4A"/>
                </a:solidFill>
                <a:latin typeface="DM Sans" pitchFamily="34" charset="0"/>
                <a:ea typeface="DM Sans" pitchFamily="34" charset="-122"/>
                <a:cs typeface="DM Sans" pitchFamily="34" charset="-120"/>
              </a:rPr>
              <a:t>We simulated a system that turns wet biomass into electricity using </a:t>
            </a:r>
          </a:p>
          <a:p>
            <a:pPr marL="0" indent="0" algn="l">
              <a:lnSpc>
                <a:spcPts val="2850"/>
              </a:lnSpc>
              <a:buNone/>
            </a:pPr>
            <a:r>
              <a:rPr lang="en-US" sz="1750" dirty="0" smtClean="0">
                <a:solidFill>
                  <a:srgbClr val="4A4A4A"/>
                </a:solidFill>
                <a:latin typeface="DM Sans" pitchFamily="34" charset="0"/>
              </a:rPr>
              <a:t>HTC AND AD together</a:t>
            </a:r>
            <a:endParaRPr lang="en-US" sz="1750" dirty="0"/>
          </a:p>
        </p:txBody>
      </p:sp>
      <p:pic>
        <p:nvPicPr>
          <p:cNvPr id="19" name="Image 2" descr="preencoded.png"/>
          <p:cNvPicPr>
            <a:picLocks noChangeAspect="1"/>
          </p:cNvPicPr>
          <p:nvPr/>
        </p:nvPicPr>
        <p:blipFill>
          <a:blip r:embed="rId3"/>
          <a:stretch>
            <a:fillRect/>
          </a:stretch>
        </p:blipFill>
        <p:spPr>
          <a:xfrm>
            <a:off x="6280190" y="3274036"/>
            <a:ext cx="113348" cy="113348"/>
          </a:xfrm>
          <a:prstGeom prst="rect">
            <a:avLst/>
          </a:prstGeom>
        </p:spPr>
      </p:pic>
      <p:sp>
        <p:nvSpPr>
          <p:cNvPr id="20" name="Text 3"/>
          <p:cNvSpPr/>
          <p:nvPr/>
        </p:nvSpPr>
        <p:spPr>
          <a:xfrm>
            <a:off x="6620351" y="3153545"/>
            <a:ext cx="2835235" cy="354330"/>
          </a:xfrm>
          <a:prstGeom prst="rect">
            <a:avLst/>
          </a:prstGeom>
          <a:noFill/>
          <a:ln/>
        </p:spPr>
        <p:txBody>
          <a:bodyPr wrap="none" lIns="0" tIns="0" rIns="0" bIns="0" rtlCol="0" anchor="t"/>
          <a:lstStyle/>
          <a:p>
            <a:pPr marL="0" indent="0" algn="l">
              <a:lnSpc>
                <a:spcPts val="2750"/>
              </a:lnSpc>
              <a:buNone/>
            </a:pPr>
            <a:r>
              <a:rPr lang="en-US" sz="2200" dirty="0" smtClean="0">
                <a:solidFill>
                  <a:srgbClr val="4A4A4A"/>
                </a:solidFill>
                <a:latin typeface="DM Sans Semi Bold" pitchFamily="34" charset="0"/>
                <a:ea typeface="DM Sans Semi Bold" pitchFamily="34" charset="-122"/>
                <a:cs typeface="DM Sans Semi Bold" pitchFamily="34" charset="-120"/>
              </a:rPr>
              <a:t>Why it Works</a:t>
            </a:r>
            <a:endParaRPr lang="en-US" sz="2200" dirty="0"/>
          </a:p>
        </p:txBody>
      </p:sp>
      <p:sp>
        <p:nvSpPr>
          <p:cNvPr id="21" name="Text 4"/>
          <p:cNvSpPr/>
          <p:nvPr/>
        </p:nvSpPr>
        <p:spPr>
          <a:xfrm>
            <a:off x="6620351" y="3643963"/>
            <a:ext cx="7216259" cy="362903"/>
          </a:xfrm>
          <a:prstGeom prst="rect">
            <a:avLst/>
          </a:prstGeom>
          <a:noFill/>
          <a:ln/>
        </p:spPr>
        <p:txBody>
          <a:bodyPr wrap="none" lIns="0" tIns="0" rIns="0" bIns="0" rtlCol="0" anchor="t"/>
          <a:lstStyle/>
          <a:p>
            <a:pPr marL="0" indent="0" algn="l">
              <a:lnSpc>
                <a:spcPts val="2850"/>
              </a:lnSpc>
              <a:buNone/>
            </a:pPr>
            <a:r>
              <a:rPr lang="en-US" sz="1750" dirty="0" smtClean="0">
                <a:solidFill>
                  <a:srgbClr val="4A4A4A"/>
                </a:solidFill>
                <a:latin typeface="DM Sans" pitchFamily="34" charset="0"/>
                <a:ea typeface="DM Sans" pitchFamily="34" charset="-122"/>
                <a:cs typeface="DM Sans" pitchFamily="34" charset="-120"/>
              </a:rPr>
              <a:t>It handles wet waste without drying, recovers energy at multiple stages,</a:t>
            </a:r>
          </a:p>
          <a:p>
            <a:pPr marL="0" indent="0" algn="l">
              <a:lnSpc>
                <a:spcPts val="2850"/>
              </a:lnSpc>
              <a:buNone/>
            </a:pPr>
            <a:r>
              <a:rPr lang="en-US" sz="1750" dirty="0" smtClean="0">
                <a:solidFill>
                  <a:srgbClr val="4A4A4A"/>
                </a:solidFill>
                <a:latin typeface="DM Sans" pitchFamily="34" charset="0"/>
              </a:rPr>
              <a:t>And produces useful fuel from two parallel pathways.</a:t>
            </a:r>
            <a:endParaRPr lang="en-US" sz="1750" dirty="0"/>
          </a:p>
        </p:txBody>
      </p:sp>
      <p:pic>
        <p:nvPicPr>
          <p:cNvPr id="22" name="Image 3" descr="preencoded.png"/>
          <p:cNvPicPr>
            <a:picLocks noChangeAspect="1"/>
          </p:cNvPicPr>
          <p:nvPr/>
        </p:nvPicPr>
        <p:blipFill>
          <a:blip r:embed="rId3"/>
          <a:stretch>
            <a:fillRect/>
          </a:stretch>
        </p:blipFill>
        <p:spPr>
          <a:xfrm>
            <a:off x="6280190" y="4728851"/>
            <a:ext cx="113348" cy="113348"/>
          </a:xfrm>
          <a:prstGeom prst="rect">
            <a:avLst/>
          </a:prstGeom>
        </p:spPr>
      </p:pic>
      <p:sp>
        <p:nvSpPr>
          <p:cNvPr id="23" name="Text 5"/>
          <p:cNvSpPr/>
          <p:nvPr/>
        </p:nvSpPr>
        <p:spPr>
          <a:xfrm>
            <a:off x="6620351" y="4608360"/>
            <a:ext cx="2835235" cy="354330"/>
          </a:xfrm>
          <a:prstGeom prst="rect">
            <a:avLst/>
          </a:prstGeom>
          <a:noFill/>
          <a:ln/>
        </p:spPr>
        <p:txBody>
          <a:bodyPr wrap="none" lIns="0" tIns="0" rIns="0" bIns="0" rtlCol="0" anchor="t"/>
          <a:lstStyle/>
          <a:p>
            <a:pPr marL="0" indent="0" algn="l">
              <a:lnSpc>
                <a:spcPts val="2750"/>
              </a:lnSpc>
              <a:buNone/>
            </a:pPr>
            <a:r>
              <a:rPr lang="en-US" sz="2200" dirty="0" smtClean="0">
                <a:solidFill>
                  <a:srgbClr val="4A4A4A"/>
                </a:solidFill>
                <a:latin typeface="DM Sans Semi Bold" pitchFamily="34" charset="0"/>
                <a:ea typeface="DM Sans Semi Bold" pitchFamily="34" charset="-122"/>
                <a:cs typeface="DM Sans Semi Bold" pitchFamily="34" charset="-120"/>
              </a:rPr>
              <a:t>What’s Next</a:t>
            </a:r>
            <a:endParaRPr lang="en-US" sz="2200" dirty="0"/>
          </a:p>
        </p:txBody>
      </p:sp>
      <p:sp>
        <p:nvSpPr>
          <p:cNvPr id="24" name="Text 6"/>
          <p:cNvSpPr/>
          <p:nvPr/>
        </p:nvSpPr>
        <p:spPr>
          <a:xfrm>
            <a:off x="6620351" y="5098778"/>
            <a:ext cx="7216259" cy="362903"/>
          </a:xfrm>
          <a:prstGeom prst="rect">
            <a:avLst/>
          </a:prstGeom>
          <a:noFill/>
          <a:ln/>
        </p:spPr>
        <p:txBody>
          <a:bodyPr wrap="none" lIns="0" tIns="0" rIns="0" bIns="0" rtlCol="0" anchor="t"/>
          <a:lstStyle/>
          <a:p>
            <a:pPr marL="0" indent="0" algn="l">
              <a:lnSpc>
                <a:spcPts val="2850"/>
              </a:lnSpc>
              <a:buNone/>
            </a:pPr>
            <a:r>
              <a:rPr lang="en-US" sz="1750" dirty="0" smtClean="0">
                <a:solidFill>
                  <a:srgbClr val="4A4A4A"/>
                </a:solidFill>
                <a:latin typeface="DM Sans" pitchFamily="34" charset="0"/>
                <a:ea typeface="DM Sans" pitchFamily="34" charset="-122"/>
                <a:cs typeface="DM Sans" pitchFamily="34" charset="-120"/>
              </a:rPr>
              <a:t>Refine the simulation with real data, explore better heat recovery, and </a:t>
            </a:r>
          </a:p>
          <a:p>
            <a:pPr marL="0" indent="0" algn="l">
              <a:lnSpc>
                <a:spcPts val="2850"/>
              </a:lnSpc>
              <a:buNone/>
            </a:pPr>
            <a:r>
              <a:rPr lang="en-US" sz="1750" dirty="0" smtClean="0">
                <a:solidFill>
                  <a:srgbClr val="4A4A4A"/>
                </a:solidFill>
                <a:latin typeface="DM Sans" pitchFamily="34" charset="0"/>
              </a:rPr>
              <a:t>Assess whether it makes sense to scale </a:t>
            </a:r>
            <a:r>
              <a:rPr lang="en-US" sz="1750" dirty="0" smtClean="0">
                <a:solidFill>
                  <a:srgbClr val="4A4A4A"/>
                </a:solidFill>
                <a:latin typeface="DM Sans" pitchFamily="34" charset="0"/>
              </a:rPr>
              <a:t>up</a:t>
            </a:r>
          </a:p>
          <a:p>
            <a:endParaRPr lang="en-US" sz="1750" dirty="0">
              <a:solidFill>
                <a:srgbClr val="4A4A4A"/>
              </a:solidFill>
              <a:latin typeface="DM Sans" pitchFamily="34" charset="0"/>
            </a:endParaRPr>
          </a:p>
          <a:p>
            <a:r>
              <a:rPr lang="en-US" dirty="0" smtClean="0">
                <a:solidFill>
                  <a:schemeClr val="bg2">
                    <a:lumMod val="25000"/>
                  </a:schemeClr>
                </a:solidFill>
                <a:latin typeface="DM Sans" panose="020B0604020202020204" charset="0"/>
              </a:rPr>
              <a:t>🔗</a:t>
            </a:r>
            <a:r>
              <a:rPr lang="en-US" dirty="0">
                <a:solidFill>
                  <a:schemeClr val="bg2">
                    <a:lumMod val="25000"/>
                  </a:schemeClr>
                </a:solidFill>
                <a:latin typeface="DM Sans" panose="020B0604020202020204" charset="0"/>
              </a:rPr>
              <a:t> Access the Project</a:t>
            </a:r>
            <a:r>
              <a:rPr lang="en-US" dirty="0" smtClean="0">
                <a:solidFill>
                  <a:schemeClr val="bg2">
                    <a:lumMod val="25000"/>
                  </a:schemeClr>
                </a:solidFill>
                <a:latin typeface="DM Sans" panose="020B0604020202020204" charset="0"/>
              </a:rPr>
              <a:t>:</a:t>
            </a:r>
          </a:p>
          <a:p>
            <a:endParaRPr lang="en-US" b="1" dirty="0">
              <a:solidFill>
                <a:schemeClr val="bg2">
                  <a:lumMod val="25000"/>
                </a:schemeClr>
              </a:solidFill>
              <a:latin typeface="DM Sans" panose="020B0604020202020204" charset="0"/>
            </a:endParaRPr>
          </a:p>
          <a:p>
            <a:r>
              <a:rPr lang="en-US" b="1" dirty="0">
                <a:solidFill>
                  <a:schemeClr val="bg2">
                    <a:lumMod val="25000"/>
                  </a:schemeClr>
                </a:solidFill>
                <a:latin typeface="DM Sans" panose="020B0604020202020204" charset="0"/>
              </a:rPr>
              <a:t>Live App:</a:t>
            </a:r>
            <a:r>
              <a:rPr lang="en-US" dirty="0"/>
              <a:t/>
            </a:r>
            <a:br>
              <a:rPr lang="en-US" dirty="0"/>
            </a:br>
            <a:r>
              <a:rPr lang="en-US" dirty="0">
                <a:hlinkClick r:id="rId4"/>
              </a:rPr>
              <a:t>https://klassiq901-ad-htc-biomass-simulator-app-grofpr.streamlit.app</a:t>
            </a:r>
            <a:r>
              <a:rPr lang="en-US" dirty="0" smtClean="0">
                <a:hlinkClick r:id="rId4"/>
              </a:rPr>
              <a:t>/</a:t>
            </a:r>
            <a:endParaRPr lang="en-US" dirty="0" smtClean="0"/>
          </a:p>
          <a:p>
            <a:endParaRPr lang="en-US" dirty="0"/>
          </a:p>
          <a:p>
            <a:r>
              <a:rPr lang="en-US" b="1" dirty="0">
                <a:solidFill>
                  <a:schemeClr val="bg2">
                    <a:lumMod val="25000"/>
                  </a:schemeClr>
                </a:solidFill>
                <a:latin typeface="DM Sans" panose="020B0604020202020204" charset="0"/>
              </a:rPr>
              <a:t>GitHub Repository:</a:t>
            </a:r>
            <a:r>
              <a:rPr lang="en-US" dirty="0"/>
              <a:t/>
            </a:r>
            <a:br>
              <a:rPr lang="en-US" dirty="0"/>
            </a:br>
            <a:r>
              <a:rPr lang="en-US" dirty="0">
                <a:hlinkClick r:id="rId5"/>
              </a:rPr>
              <a:t>https://github.com/Klassiq901/AD-HTC-Biomass-Simulator</a:t>
            </a:r>
            <a:endParaRPr lang="en-US" dirty="0"/>
          </a:p>
        </p:txBody>
      </p:sp>
    </p:spTree>
    <p:extLst>
      <p:ext uri="{BB962C8B-B14F-4D97-AF65-F5344CB8AC3E}">
        <p14:creationId xmlns:p14="http://schemas.microsoft.com/office/powerpoint/2010/main" val="2652724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843796" y="667012"/>
            <a:ext cx="4320778" cy="512802"/>
          </a:xfrm>
          <a:prstGeom prst="rect">
            <a:avLst/>
          </a:prstGeom>
          <a:noFill/>
          <a:ln/>
        </p:spPr>
        <p:txBody>
          <a:bodyPr wrap="none" lIns="0" tIns="0" rIns="0" bIns="0" rtlCol="0" anchor="t"/>
          <a:lstStyle/>
          <a:p>
            <a:pPr marL="0" indent="0" algn="l">
              <a:lnSpc>
                <a:spcPts val="4000"/>
              </a:lnSpc>
              <a:buNone/>
            </a:pPr>
            <a:r>
              <a:rPr lang="en-US" sz="3900" dirty="0">
                <a:solidFill>
                  <a:srgbClr val="9C5461"/>
                </a:solidFill>
                <a:latin typeface="DM Sans Semi Bold" pitchFamily="34" charset="0"/>
                <a:ea typeface="DM Sans Semi Bold" pitchFamily="34" charset="-122"/>
                <a:cs typeface="DM Sans Semi Bold" pitchFamily="34" charset="-120"/>
              </a:rPr>
              <a:t>Team &amp; Contributions</a:t>
            </a:r>
            <a:endParaRPr lang="en-US" sz="3900" dirty="0"/>
          </a:p>
        </p:txBody>
      </p:sp>
      <p:sp>
        <p:nvSpPr>
          <p:cNvPr id="28" name="Rectangle 27"/>
          <p:cNvSpPr/>
          <p:nvPr/>
        </p:nvSpPr>
        <p:spPr>
          <a:xfrm>
            <a:off x="11438020" y="6874229"/>
            <a:ext cx="3128211" cy="12512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Image 0" descr="preencoded.png"/>
          <p:cNvPicPr>
            <a:picLocks noChangeAspect="1"/>
          </p:cNvPicPr>
          <p:nvPr/>
        </p:nvPicPr>
        <p:blipFill>
          <a:blip r:embed="rId3"/>
          <a:stretch>
            <a:fillRect/>
          </a:stretch>
        </p:blipFill>
        <p:spPr>
          <a:xfrm>
            <a:off x="1764041" y="1781179"/>
            <a:ext cx="1341120" cy="1341120"/>
          </a:xfrm>
          <a:prstGeom prst="rect">
            <a:avLst/>
          </a:prstGeom>
        </p:spPr>
      </p:pic>
      <p:sp>
        <p:nvSpPr>
          <p:cNvPr id="30" name="Text 1"/>
          <p:cNvSpPr/>
          <p:nvPr/>
        </p:nvSpPr>
        <p:spPr>
          <a:xfrm>
            <a:off x="1764041" y="3405787"/>
            <a:ext cx="2835235" cy="354330"/>
          </a:xfrm>
          <a:prstGeom prst="rect">
            <a:avLst/>
          </a:prstGeom>
          <a:noFill/>
          <a:ln/>
        </p:spPr>
        <p:txBody>
          <a:bodyPr wrap="none" lIns="0" tIns="0" rIns="0" bIns="0" rtlCol="0" anchor="t"/>
          <a:lstStyle/>
          <a:p>
            <a:pPr marL="0" indent="0" algn="l">
              <a:lnSpc>
                <a:spcPts val="2750"/>
              </a:lnSpc>
              <a:buNone/>
            </a:pPr>
            <a:r>
              <a:rPr lang="en-US" sz="2200" b="1" dirty="0" smtClean="0">
                <a:solidFill>
                  <a:srgbClr val="272525"/>
                </a:solidFill>
                <a:latin typeface="Inter Bold" pitchFamily="34" charset="0"/>
                <a:ea typeface="Inter Bold" pitchFamily="34" charset="-122"/>
                <a:cs typeface="Inter Bold" pitchFamily="34" charset="-120"/>
              </a:rPr>
              <a:t>[Agobe Ferdinand]</a:t>
            </a:r>
            <a:endParaRPr lang="en-US" sz="2200" dirty="0"/>
          </a:p>
        </p:txBody>
      </p:sp>
      <p:sp>
        <p:nvSpPr>
          <p:cNvPr id="31" name="Text 2"/>
          <p:cNvSpPr/>
          <p:nvPr/>
        </p:nvSpPr>
        <p:spPr>
          <a:xfrm>
            <a:off x="1764041" y="3896205"/>
            <a:ext cx="3048000" cy="725805"/>
          </a:xfrm>
          <a:prstGeom prst="rect">
            <a:avLst/>
          </a:prstGeom>
          <a:noFill/>
          <a:ln/>
        </p:spPr>
        <p:txBody>
          <a:bodyPr wrap="square" lIns="0" tIns="0" rIns="0" bIns="0" rtlCol="0" anchor="t"/>
          <a:lstStyle/>
          <a:p>
            <a:pPr>
              <a:lnSpc>
                <a:spcPts val="2850"/>
              </a:lnSpc>
            </a:pPr>
            <a:r>
              <a:rPr lang="en-US" sz="1750" b="1" dirty="0" smtClean="0">
                <a:solidFill>
                  <a:srgbClr val="272525"/>
                </a:solidFill>
                <a:latin typeface="Inter" panose="02000503000000020004" charset="0"/>
                <a:ea typeface="Inter" pitchFamily="34" charset="-122"/>
                <a:cs typeface="Inter" panose="02000503000000020004" charset="0"/>
              </a:rPr>
              <a:t>Role: </a:t>
            </a:r>
            <a:r>
              <a:rPr lang="en-US" sz="1750" dirty="0" smtClean="0">
                <a:latin typeface="Inter" panose="02000503000000020004" charset="0"/>
                <a:cs typeface="Inter" panose="02000503000000020004" charset="0"/>
              </a:rPr>
              <a:t>Project Lead, System Modeling &amp; Application Development</a:t>
            </a:r>
            <a:endParaRPr lang="en-US" sz="1750" dirty="0">
              <a:latin typeface="Inter" panose="02000503000000020004" charset="0"/>
              <a:cs typeface="Inter" panose="02000503000000020004" charset="0"/>
            </a:endParaRPr>
          </a:p>
        </p:txBody>
      </p:sp>
      <p:pic>
        <p:nvPicPr>
          <p:cNvPr id="32" name="Image 1" descr="preencoded.png"/>
          <p:cNvPicPr>
            <a:picLocks noChangeAspect="1"/>
          </p:cNvPicPr>
          <p:nvPr/>
        </p:nvPicPr>
        <p:blipFill>
          <a:blip r:embed="rId4"/>
          <a:stretch>
            <a:fillRect/>
          </a:stretch>
        </p:blipFill>
        <p:spPr>
          <a:xfrm>
            <a:off x="5568690" y="1779737"/>
            <a:ext cx="1341120" cy="1341120"/>
          </a:xfrm>
          <a:prstGeom prst="rect">
            <a:avLst/>
          </a:prstGeom>
        </p:spPr>
      </p:pic>
      <p:sp>
        <p:nvSpPr>
          <p:cNvPr id="33" name="Text 3"/>
          <p:cNvSpPr/>
          <p:nvPr/>
        </p:nvSpPr>
        <p:spPr>
          <a:xfrm>
            <a:off x="5568690" y="3404345"/>
            <a:ext cx="2835235" cy="354330"/>
          </a:xfrm>
          <a:prstGeom prst="rect">
            <a:avLst/>
          </a:prstGeom>
          <a:noFill/>
          <a:ln/>
        </p:spPr>
        <p:txBody>
          <a:bodyPr wrap="none" lIns="0" tIns="0" rIns="0" bIns="0" rtlCol="0" anchor="t"/>
          <a:lstStyle/>
          <a:p>
            <a:pPr>
              <a:lnSpc>
                <a:spcPts val="2750"/>
              </a:lnSpc>
            </a:pPr>
            <a:r>
              <a:rPr lang="en-US" sz="2200" b="1" dirty="0" smtClean="0">
                <a:solidFill>
                  <a:srgbClr val="272525"/>
                </a:solidFill>
                <a:latin typeface="Inter Bold" pitchFamily="34" charset="0"/>
                <a:ea typeface="Inter Bold" pitchFamily="34" charset="-122"/>
                <a:cs typeface="Inter Bold" pitchFamily="34" charset="-120"/>
              </a:rPr>
              <a:t>[</a:t>
            </a:r>
            <a:r>
              <a:rPr lang="en-US" sz="2200" b="1" dirty="0" err="1" smtClean="0">
                <a:solidFill>
                  <a:srgbClr val="272525"/>
                </a:solidFill>
                <a:latin typeface="Inter Bold" pitchFamily="34" charset="0"/>
                <a:ea typeface="Inter Bold" pitchFamily="34" charset="-122"/>
                <a:cs typeface="Inter Bold" pitchFamily="34" charset="-120"/>
              </a:rPr>
              <a:t>Oyibo</a:t>
            </a:r>
            <a:r>
              <a:rPr lang="en-US" sz="2200" b="1" dirty="0">
                <a:solidFill>
                  <a:srgbClr val="272525"/>
                </a:solidFill>
                <a:latin typeface="Inter Bold" pitchFamily="34" charset="0"/>
                <a:ea typeface="Inter Bold" pitchFamily="34" charset="-122"/>
                <a:cs typeface="Inter Bold" pitchFamily="34" charset="-120"/>
              </a:rPr>
              <a:t>-</a:t>
            </a:r>
            <a:r>
              <a:rPr lang="en-US" sz="2200" b="1" dirty="0" smtClean="0">
                <a:solidFill>
                  <a:srgbClr val="272525"/>
                </a:solidFill>
                <a:latin typeface="Inter Bold" pitchFamily="34" charset="0"/>
                <a:ea typeface="Inter Bold" pitchFamily="34" charset="-122"/>
                <a:cs typeface="Inter Bold" pitchFamily="34" charset="-120"/>
              </a:rPr>
              <a:t>Itie Emmanuel]</a:t>
            </a:r>
            <a:endParaRPr lang="en-US" sz="2200" dirty="0"/>
          </a:p>
        </p:txBody>
      </p:sp>
      <p:sp>
        <p:nvSpPr>
          <p:cNvPr id="34" name="Text 4"/>
          <p:cNvSpPr/>
          <p:nvPr/>
        </p:nvSpPr>
        <p:spPr>
          <a:xfrm>
            <a:off x="5568690" y="3887378"/>
            <a:ext cx="3048119" cy="725805"/>
          </a:xfrm>
          <a:prstGeom prst="rect">
            <a:avLst/>
          </a:prstGeom>
          <a:noFill/>
          <a:ln/>
        </p:spPr>
        <p:txBody>
          <a:bodyPr wrap="square" lIns="0" tIns="0" rIns="0" bIns="0" rtlCol="0" anchor="t"/>
          <a:lstStyle/>
          <a:p>
            <a:pPr>
              <a:lnSpc>
                <a:spcPts val="2850"/>
              </a:lnSpc>
            </a:pPr>
            <a:r>
              <a:rPr lang="en-US" sz="1750" b="1" dirty="0">
                <a:solidFill>
                  <a:srgbClr val="272525"/>
                </a:solidFill>
                <a:latin typeface="Inter" panose="02000503000000020004" charset="0"/>
                <a:ea typeface="Inter" pitchFamily="34" charset="-122"/>
                <a:cs typeface="Inter" panose="02000503000000020004" charset="0"/>
              </a:rPr>
              <a:t>Role: </a:t>
            </a:r>
            <a:r>
              <a:rPr lang="en-US" sz="1750" dirty="0" smtClean="0">
                <a:latin typeface="Inter" panose="02000503000000020004" charset="0"/>
                <a:cs typeface="Inter" panose="02000503000000020004" charset="0"/>
              </a:rPr>
              <a:t>Group Member</a:t>
            </a:r>
            <a:endParaRPr lang="en-US" sz="1750" dirty="0">
              <a:latin typeface="Inter" panose="02000503000000020004" charset="0"/>
              <a:cs typeface="Inter" panose="02000503000000020004" charset="0"/>
            </a:endParaRPr>
          </a:p>
        </p:txBody>
      </p:sp>
      <p:pic>
        <p:nvPicPr>
          <p:cNvPr id="35" name="Image 2" descr="preencoded.png"/>
          <p:cNvPicPr>
            <a:picLocks noChangeAspect="1"/>
          </p:cNvPicPr>
          <p:nvPr/>
        </p:nvPicPr>
        <p:blipFill>
          <a:blip r:embed="rId5"/>
          <a:stretch>
            <a:fillRect/>
          </a:stretch>
        </p:blipFill>
        <p:spPr>
          <a:xfrm>
            <a:off x="9995539" y="1858200"/>
            <a:ext cx="1341120" cy="1341120"/>
          </a:xfrm>
          <a:prstGeom prst="rect">
            <a:avLst/>
          </a:prstGeom>
        </p:spPr>
      </p:pic>
      <p:sp>
        <p:nvSpPr>
          <p:cNvPr id="36" name="Text 5"/>
          <p:cNvSpPr/>
          <p:nvPr/>
        </p:nvSpPr>
        <p:spPr>
          <a:xfrm>
            <a:off x="9995539" y="3482808"/>
            <a:ext cx="2835235" cy="354330"/>
          </a:xfrm>
          <a:prstGeom prst="rect">
            <a:avLst/>
          </a:prstGeom>
          <a:noFill/>
          <a:ln/>
        </p:spPr>
        <p:txBody>
          <a:bodyPr wrap="none" lIns="0" tIns="0" rIns="0" bIns="0" rtlCol="0" anchor="t"/>
          <a:lstStyle/>
          <a:p>
            <a:pPr marL="0" indent="0" algn="l">
              <a:lnSpc>
                <a:spcPts val="2750"/>
              </a:lnSpc>
              <a:buNone/>
            </a:pPr>
            <a:r>
              <a:rPr lang="en-US" sz="2200" b="1" dirty="0" smtClean="0">
                <a:solidFill>
                  <a:srgbClr val="272525"/>
                </a:solidFill>
                <a:latin typeface="Inter Bold" pitchFamily="34" charset="0"/>
                <a:ea typeface="Inter Bold" pitchFamily="34" charset="-122"/>
                <a:cs typeface="Inter Bold" pitchFamily="34" charset="-120"/>
              </a:rPr>
              <a:t>[</a:t>
            </a:r>
            <a:r>
              <a:rPr lang="en-US" sz="2200" b="1" dirty="0" err="1" smtClean="0">
                <a:solidFill>
                  <a:srgbClr val="272525"/>
                </a:solidFill>
                <a:latin typeface="Inter Bold" pitchFamily="34" charset="0"/>
                <a:ea typeface="Inter Bold" pitchFamily="34" charset="-122"/>
                <a:cs typeface="Inter Bold" pitchFamily="34" charset="-120"/>
              </a:rPr>
              <a:t>Duyile</a:t>
            </a:r>
            <a:r>
              <a:rPr lang="en-US" sz="2200" b="1" dirty="0" smtClean="0">
                <a:solidFill>
                  <a:srgbClr val="272525"/>
                </a:solidFill>
                <a:latin typeface="Inter Bold" pitchFamily="34" charset="0"/>
                <a:ea typeface="Inter Bold" pitchFamily="34" charset="-122"/>
                <a:cs typeface="Inter Bold" pitchFamily="34" charset="-120"/>
              </a:rPr>
              <a:t> David]</a:t>
            </a:r>
            <a:endParaRPr lang="en-US" sz="2200" dirty="0"/>
          </a:p>
        </p:txBody>
      </p:sp>
      <p:sp>
        <p:nvSpPr>
          <p:cNvPr id="37" name="Text 6"/>
          <p:cNvSpPr/>
          <p:nvPr/>
        </p:nvSpPr>
        <p:spPr>
          <a:xfrm>
            <a:off x="9995539" y="3973226"/>
            <a:ext cx="3048119" cy="725805"/>
          </a:xfrm>
          <a:prstGeom prst="rect">
            <a:avLst/>
          </a:prstGeom>
          <a:noFill/>
          <a:ln/>
        </p:spPr>
        <p:txBody>
          <a:bodyPr wrap="square" lIns="0" tIns="0" rIns="0" bIns="0" rtlCol="0" anchor="t"/>
          <a:lstStyle/>
          <a:p>
            <a:pPr>
              <a:lnSpc>
                <a:spcPts val="2850"/>
              </a:lnSpc>
            </a:pPr>
            <a:r>
              <a:rPr lang="en-US" sz="1750" b="1" dirty="0">
                <a:solidFill>
                  <a:srgbClr val="272525"/>
                </a:solidFill>
                <a:latin typeface="Inter" panose="02000503000000020004" charset="0"/>
                <a:ea typeface="Inter" pitchFamily="34" charset="-122"/>
                <a:cs typeface="Inter" panose="02000503000000020004" charset="0"/>
              </a:rPr>
              <a:t>Role: </a:t>
            </a:r>
            <a:r>
              <a:rPr lang="en-US" sz="1750" dirty="0" smtClean="0">
                <a:latin typeface="Inter" panose="02000503000000020004" charset="0"/>
                <a:cs typeface="Inter" panose="02000503000000020004" charset="0"/>
              </a:rPr>
              <a:t>Group Member</a:t>
            </a:r>
            <a:endParaRPr lang="en-US" sz="1750" dirty="0">
              <a:latin typeface="Inter" panose="02000503000000020004" charset="0"/>
              <a:cs typeface="Inter" panose="02000503000000020004" charset="0"/>
            </a:endParaRPr>
          </a:p>
        </p:txBody>
      </p:sp>
      <p:sp>
        <p:nvSpPr>
          <p:cNvPr id="39" name="Text 7"/>
          <p:cNvSpPr/>
          <p:nvPr/>
        </p:nvSpPr>
        <p:spPr>
          <a:xfrm>
            <a:off x="4122151" y="6924242"/>
            <a:ext cx="2835235" cy="354330"/>
          </a:xfrm>
          <a:prstGeom prst="rect">
            <a:avLst/>
          </a:prstGeom>
          <a:noFill/>
          <a:ln/>
        </p:spPr>
        <p:txBody>
          <a:bodyPr wrap="none" lIns="0" tIns="0" rIns="0" bIns="0" rtlCol="0" anchor="t"/>
          <a:lstStyle/>
          <a:p>
            <a:pPr marL="0" indent="0" algn="l">
              <a:lnSpc>
                <a:spcPts val="2750"/>
              </a:lnSpc>
              <a:buNone/>
            </a:pPr>
            <a:r>
              <a:rPr lang="en-US" sz="2200" b="1" dirty="0" smtClean="0">
                <a:solidFill>
                  <a:srgbClr val="272525"/>
                </a:solidFill>
                <a:latin typeface="Inter Bold" pitchFamily="34" charset="0"/>
                <a:ea typeface="Inter Bold" pitchFamily="34" charset="-122"/>
                <a:cs typeface="Inter Bold" pitchFamily="34" charset="-120"/>
              </a:rPr>
              <a:t>[</a:t>
            </a:r>
            <a:r>
              <a:rPr lang="en-US" sz="2200" b="1" dirty="0" err="1" smtClean="0">
                <a:solidFill>
                  <a:srgbClr val="272525"/>
                </a:solidFill>
                <a:latin typeface="Inter Bold" pitchFamily="34" charset="0"/>
                <a:ea typeface="Inter Bold" pitchFamily="34" charset="-122"/>
                <a:cs typeface="Inter Bold" pitchFamily="34" charset="-120"/>
              </a:rPr>
              <a:t>Osiyale</a:t>
            </a:r>
            <a:r>
              <a:rPr lang="en-US" sz="2200" b="1" dirty="0" smtClean="0">
                <a:solidFill>
                  <a:srgbClr val="272525"/>
                </a:solidFill>
                <a:latin typeface="Inter Bold" pitchFamily="34" charset="0"/>
                <a:ea typeface="Inter Bold" pitchFamily="34" charset="-122"/>
                <a:cs typeface="Inter Bold" pitchFamily="34" charset="-120"/>
              </a:rPr>
              <a:t> </a:t>
            </a:r>
            <a:r>
              <a:rPr lang="en-US" sz="2200" b="1" dirty="0" err="1" smtClean="0">
                <a:solidFill>
                  <a:srgbClr val="272525"/>
                </a:solidFill>
                <a:latin typeface="Inter Bold" pitchFamily="34" charset="0"/>
                <a:ea typeface="Inter Bold" pitchFamily="34" charset="-122"/>
                <a:cs typeface="Inter Bold" pitchFamily="34" charset="-120"/>
              </a:rPr>
              <a:t>Moriire</a:t>
            </a:r>
            <a:r>
              <a:rPr lang="en-US" sz="2200" b="1" dirty="0" smtClean="0">
                <a:solidFill>
                  <a:srgbClr val="272525"/>
                </a:solidFill>
                <a:latin typeface="Inter Bold" pitchFamily="34" charset="0"/>
                <a:ea typeface="Inter Bold" pitchFamily="34" charset="-122"/>
                <a:cs typeface="Inter Bold" pitchFamily="34" charset="-120"/>
              </a:rPr>
              <a:t>]</a:t>
            </a:r>
            <a:endParaRPr lang="en-US" sz="2200" dirty="0"/>
          </a:p>
        </p:txBody>
      </p:sp>
      <p:sp>
        <p:nvSpPr>
          <p:cNvPr id="40" name="Text 8"/>
          <p:cNvSpPr/>
          <p:nvPr/>
        </p:nvSpPr>
        <p:spPr>
          <a:xfrm>
            <a:off x="4122151" y="7414660"/>
            <a:ext cx="3048119" cy="725805"/>
          </a:xfrm>
          <a:prstGeom prst="rect">
            <a:avLst/>
          </a:prstGeom>
          <a:noFill/>
          <a:ln/>
        </p:spPr>
        <p:txBody>
          <a:bodyPr wrap="square" lIns="0" tIns="0" rIns="0" bIns="0" rtlCol="0" anchor="t"/>
          <a:lstStyle/>
          <a:p>
            <a:pPr>
              <a:lnSpc>
                <a:spcPts val="2850"/>
              </a:lnSpc>
            </a:pPr>
            <a:r>
              <a:rPr lang="en-US" sz="1750" dirty="0">
                <a:solidFill>
                  <a:srgbClr val="272525"/>
                </a:solidFill>
                <a:latin typeface="Inter" panose="02000503000000020004" charset="0"/>
                <a:ea typeface="Inter" pitchFamily="34" charset="-122"/>
                <a:cs typeface="Inter" panose="02000503000000020004" charset="0"/>
              </a:rPr>
              <a:t>Role: </a:t>
            </a:r>
            <a:r>
              <a:rPr lang="en-US" sz="1750" dirty="0" smtClean="0">
                <a:latin typeface="Inter" panose="02000503000000020004" charset="0"/>
                <a:cs typeface="Inter" panose="02000503000000020004" charset="0"/>
              </a:rPr>
              <a:t>Group Member</a:t>
            </a:r>
            <a:endParaRPr lang="en-US" sz="1750" dirty="0">
              <a:latin typeface="Inter" panose="02000503000000020004" charset="0"/>
              <a:cs typeface="Inter" panose="02000503000000020004" charset="0"/>
            </a:endParaRPr>
          </a:p>
        </p:txBody>
      </p:sp>
      <p:sp>
        <p:nvSpPr>
          <p:cNvPr id="41" name="Text 9"/>
          <p:cNvSpPr/>
          <p:nvPr/>
        </p:nvSpPr>
        <p:spPr>
          <a:xfrm>
            <a:off x="1587579" y="6204906"/>
            <a:ext cx="13042821" cy="725805"/>
          </a:xfrm>
          <a:prstGeom prst="rect">
            <a:avLst/>
          </a:prstGeom>
          <a:noFill/>
          <a:ln/>
        </p:spPr>
        <p:txBody>
          <a:bodyPr wrap="square" lIns="0" tIns="0" rIns="0" bIns="0" rtlCol="0" anchor="t"/>
          <a:lstStyle/>
          <a:p>
            <a:pPr marL="0" indent="0" algn="l">
              <a:lnSpc>
                <a:spcPts val="2850"/>
              </a:lnSpc>
              <a:buNone/>
            </a:pPr>
            <a:endParaRPr lang="en-US" sz="1750" dirty="0"/>
          </a:p>
        </p:txBody>
      </p:sp>
      <p:pic>
        <p:nvPicPr>
          <p:cNvPr id="43" name="Picture 4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68690" y="1779737"/>
            <a:ext cx="1341120" cy="1341120"/>
          </a:xfrm>
          <a:prstGeom prst="rect">
            <a:avLst/>
          </a:prstGeom>
        </p:spPr>
      </p:pic>
      <p:pic>
        <p:nvPicPr>
          <p:cNvPr id="44" name="Picture 4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995539" y="1858200"/>
            <a:ext cx="1341120" cy="1341120"/>
          </a:xfrm>
          <a:prstGeom prst="rect">
            <a:avLst/>
          </a:prstGeom>
        </p:spPr>
      </p:pic>
      <p:pic>
        <p:nvPicPr>
          <p:cNvPr id="45" name="Picture 4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29003" y="5317391"/>
            <a:ext cx="1341120" cy="1341120"/>
          </a:xfrm>
          <a:prstGeom prst="rect">
            <a:avLst/>
          </a:prstGeom>
        </p:spPr>
      </p:pic>
      <p:pic>
        <p:nvPicPr>
          <p:cNvPr id="47" name="Picture 4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09699" y="1735070"/>
            <a:ext cx="1395462" cy="1387229"/>
          </a:xfrm>
          <a:prstGeom prst="ellipse">
            <a:avLst/>
          </a:prstGeom>
        </p:spPr>
      </p:pic>
      <p:sp>
        <p:nvSpPr>
          <p:cNvPr id="21" name="Text 7"/>
          <p:cNvSpPr/>
          <p:nvPr/>
        </p:nvSpPr>
        <p:spPr>
          <a:xfrm>
            <a:off x="8175196" y="6868565"/>
            <a:ext cx="2835235" cy="354330"/>
          </a:xfrm>
          <a:prstGeom prst="rect">
            <a:avLst/>
          </a:prstGeom>
          <a:noFill/>
          <a:ln/>
        </p:spPr>
        <p:txBody>
          <a:bodyPr wrap="none" lIns="0" tIns="0" rIns="0" bIns="0" rtlCol="0" anchor="t"/>
          <a:lstStyle/>
          <a:p>
            <a:pPr marL="0" indent="0" algn="l">
              <a:lnSpc>
                <a:spcPts val="2750"/>
              </a:lnSpc>
              <a:buNone/>
            </a:pPr>
            <a:r>
              <a:rPr lang="en-US" sz="2200" b="1" dirty="0" smtClean="0">
                <a:solidFill>
                  <a:srgbClr val="272525"/>
                </a:solidFill>
                <a:latin typeface="Inter Bold" pitchFamily="34" charset="0"/>
                <a:ea typeface="Inter Bold" pitchFamily="34" charset="-122"/>
                <a:cs typeface="Inter Bold" pitchFamily="34" charset="-120"/>
              </a:rPr>
              <a:t>[</a:t>
            </a:r>
            <a:r>
              <a:rPr lang="en-US" sz="2200" b="1" dirty="0" err="1" smtClean="0">
                <a:solidFill>
                  <a:srgbClr val="272525"/>
                </a:solidFill>
                <a:latin typeface="Inter Bold" pitchFamily="34" charset="0"/>
                <a:ea typeface="Inter Bold" pitchFamily="34" charset="-122"/>
                <a:cs typeface="Inter Bold" pitchFamily="34" charset="-120"/>
              </a:rPr>
              <a:t>Fatai</a:t>
            </a:r>
            <a:r>
              <a:rPr lang="en-US" sz="2200" b="1" dirty="0" smtClean="0">
                <a:solidFill>
                  <a:srgbClr val="272525"/>
                </a:solidFill>
                <a:latin typeface="Inter Bold" pitchFamily="34" charset="0"/>
                <a:ea typeface="Inter Bold" pitchFamily="34" charset="-122"/>
                <a:cs typeface="Inter Bold" pitchFamily="34" charset="-120"/>
              </a:rPr>
              <a:t> Abdullah ]</a:t>
            </a:r>
            <a:endParaRPr lang="en-US" sz="2200" dirty="0"/>
          </a:p>
        </p:txBody>
      </p:sp>
      <p:sp>
        <p:nvSpPr>
          <p:cNvPr id="22" name="Text 8"/>
          <p:cNvSpPr/>
          <p:nvPr/>
        </p:nvSpPr>
        <p:spPr>
          <a:xfrm>
            <a:off x="8175196" y="7358983"/>
            <a:ext cx="3048119" cy="725805"/>
          </a:xfrm>
          <a:prstGeom prst="rect">
            <a:avLst/>
          </a:prstGeom>
          <a:noFill/>
          <a:ln/>
        </p:spPr>
        <p:txBody>
          <a:bodyPr wrap="square" lIns="0" tIns="0" rIns="0" bIns="0" rtlCol="0" anchor="t"/>
          <a:lstStyle/>
          <a:p>
            <a:pPr>
              <a:lnSpc>
                <a:spcPts val="2850"/>
              </a:lnSpc>
            </a:pPr>
            <a:r>
              <a:rPr lang="en-US" sz="1750" dirty="0">
                <a:solidFill>
                  <a:srgbClr val="272525"/>
                </a:solidFill>
                <a:latin typeface="Inter" panose="02000503000000020004" charset="0"/>
                <a:ea typeface="Inter" pitchFamily="34" charset="-122"/>
                <a:cs typeface="Inter" panose="02000503000000020004" charset="0"/>
              </a:rPr>
              <a:t>Role: </a:t>
            </a:r>
            <a:r>
              <a:rPr lang="en-US" sz="1750" dirty="0" smtClean="0">
                <a:latin typeface="Inter" panose="02000503000000020004" charset="0"/>
                <a:cs typeface="Inter" panose="02000503000000020004" charset="0"/>
              </a:rPr>
              <a:t>Group Member</a:t>
            </a:r>
            <a:endParaRPr lang="en-US" sz="1750" dirty="0">
              <a:latin typeface="Inter" panose="02000503000000020004" charset="0"/>
              <a:cs typeface="Inter" panose="02000503000000020004" charset="0"/>
            </a:endParaRPr>
          </a:p>
        </p:txBody>
      </p:sp>
      <p:pic>
        <p:nvPicPr>
          <p:cNvPr id="23" name="Picture 2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182048" y="5261714"/>
            <a:ext cx="1341120" cy="1341120"/>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250"/>
                                        <p:tgtEl>
                                          <p:spTgt spid="41"/>
                                        </p:tgtEl>
                                      </p:cBhvr>
                                    </p:animEffect>
                                  </p:childTnLst>
                                </p:cTn>
                              </p:par>
                              <p:par>
                                <p:cTn id="8" presetID="10" presetClass="entr" presetSubtype="0" fill="hold" nodeType="with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fade">
                                      <p:cBhvr>
                                        <p:cTn id="10" dur="500"/>
                                        <p:tgtEl>
                                          <p:spTgt spid="2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animEffect transition="in" filter="fade">
                                      <p:cBhvr>
                                        <p:cTn id="13" dur="500"/>
                                        <p:tgtEl>
                                          <p:spTgt spid="3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1"/>
                                        </p:tgtEl>
                                        <p:attrNameLst>
                                          <p:attrName>style.visibility</p:attrName>
                                        </p:attrNameLst>
                                      </p:cBhvr>
                                      <p:to>
                                        <p:strVal val="visible"/>
                                      </p:to>
                                    </p:set>
                                    <p:animEffect transition="in" filter="fade">
                                      <p:cBhvr>
                                        <p:cTn id="16" dur="500"/>
                                        <p:tgtEl>
                                          <p:spTgt spid="31"/>
                                        </p:tgtEl>
                                      </p:cBhvr>
                                    </p:animEffect>
                                  </p:childTnLst>
                                </p:cTn>
                              </p:par>
                              <p:par>
                                <p:cTn id="17" presetID="10" presetClass="entr" presetSubtype="0" fill="hold" nodeType="with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fade">
                                      <p:cBhvr>
                                        <p:cTn id="19" dur="500"/>
                                        <p:tgtEl>
                                          <p:spTgt spid="3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3"/>
                                        </p:tgtEl>
                                        <p:attrNameLst>
                                          <p:attrName>style.visibility</p:attrName>
                                        </p:attrNameLst>
                                      </p:cBhvr>
                                      <p:to>
                                        <p:strVal val="visible"/>
                                      </p:to>
                                    </p:set>
                                    <p:animEffect transition="in" filter="fade">
                                      <p:cBhvr>
                                        <p:cTn id="22" dur="500"/>
                                        <p:tgtEl>
                                          <p:spTgt spid="33"/>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4"/>
                                        </p:tgtEl>
                                        <p:attrNameLst>
                                          <p:attrName>style.visibility</p:attrName>
                                        </p:attrNameLst>
                                      </p:cBhvr>
                                      <p:to>
                                        <p:strVal val="visible"/>
                                      </p:to>
                                    </p:set>
                                    <p:animEffect transition="in" filter="fade">
                                      <p:cBhvr>
                                        <p:cTn id="25" dur="500"/>
                                        <p:tgtEl>
                                          <p:spTgt spid="34"/>
                                        </p:tgtEl>
                                      </p:cBhvr>
                                    </p:animEffect>
                                  </p:childTnLst>
                                </p:cTn>
                              </p:par>
                              <p:par>
                                <p:cTn id="26" presetID="10" presetClass="entr" presetSubtype="0" fill="hold" nodeType="withEffect">
                                  <p:stCondLst>
                                    <p:cond delay="0"/>
                                  </p:stCondLst>
                                  <p:childTnLst>
                                    <p:set>
                                      <p:cBhvr>
                                        <p:cTn id="27" dur="1" fill="hold">
                                          <p:stCondLst>
                                            <p:cond delay="0"/>
                                          </p:stCondLst>
                                        </p:cTn>
                                        <p:tgtEl>
                                          <p:spTgt spid="35"/>
                                        </p:tgtEl>
                                        <p:attrNameLst>
                                          <p:attrName>style.visibility</p:attrName>
                                        </p:attrNameLst>
                                      </p:cBhvr>
                                      <p:to>
                                        <p:strVal val="visible"/>
                                      </p:to>
                                    </p:set>
                                    <p:animEffect transition="in" filter="fade">
                                      <p:cBhvr>
                                        <p:cTn id="28" dur="500"/>
                                        <p:tgtEl>
                                          <p:spTgt spid="35"/>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6"/>
                                        </p:tgtEl>
                                        <p:attrNameLst>
                                          <p:attrName>style.visibility</p:attrName>
                                        </p:attrNameLst>
                                      </p:cBhvr>
                                      <p:to>
                                        <p:strVal val="visible"/>
                                      </p:to>
                                    </p:set>
                                    <p:animEffect transition="in" filter="fade">
                                      <p:cBhvr>
                                        <p:cTn id="31" dur="500"/>
                                        <p:tgtEl>
                                          <p:spTgt spid="36"/>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7"/>
                                        </p:tgtEl>
                                        <p:attrNameLst>
                                          <p:attrName>style.visibility</p:attrName>
                                        </p:attrNameLst>
                                      </p:cBhvr>
                                      <p:to>
                                        <p:strVal val="visible"/>
                                      </p:to>
                                    </p:set>
                                    <p:animEffect transition="in" filter="fade">
                                      <p:cBhvr>
                                        <p:cTn id="34" dur="500"/>
                                        <p:tgtEl>
                                          <p:spTgt spid="37"/>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9"/>
                                        </p:tgtEl>
                                        <p:attrNameLst>
                                          <p:attrName>style.visibility</p:attrName>
                                        </p:attrNameLst>
                                      </p:cBhvr>
                                      <p:to>
                                        <p:strVal val="visible"/>
                                      </p:to>
                                    </p:set>
                                    <p:animEffect transition="in" filter="fade">
                                      <p:cBhvr>
                                        <p:cTn id="37" dur="500"/>
                                        <p:tgtEl>
                                          <p:spTgt spid="39"/>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40"/>
                                        </p:tgtEl>
                                        <p:attrNameLst>
                                          <p:attrName>style.visibility</p:attrName>
                                        </p:attrNameLst>
                                      </p:cBhvr>
                                      <p:to>
                                        <p:strVal val="visible"/>
                                      </p:to>
                                    </p:set>
                                    <p:animEffect transition="in" filter="fade">
                                      <p:cBhvr>
                                        <p:cTn id="40" dur="500"/>
                                        <p:tgtEl>
                                          <p:spTgt spid="40"/>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1"/>
                                        </p:tgtEl>
                                        <p:attrNameLst>
                                          <p:attrName>style.visibility</p:attrName>
                                        </p:attrNameLst>
                                      </p:cBhvr>
                                      <p:to>
                                        <p:strVal val="visible"/>
                                      </p:to>
                                    </p:set>
                                    <p:animEffect transition="in" filter="fade">
                                      <p:cBhvr>
                                        <p:cTn id="43" dur="500"/>
                                        <p:tgtEl>
                                          <p:spTgt spid="21"/>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2"/>
                                        </p:tgtEl>
                                        <p:attrNameLst>
                                          <p:attrName>style.visibility</p:attrName>
                                        </p:attrNameLst>
                                      </p:cBhvr>
                                      <p:to>
                                        <p:strVal val="visible"/>
                                      </p:to>
                                    </p:set>
                                    <p:animEffect transition="in" filter="fade">
                                      <p:cBhvr>
                                        <p:cTn id="46"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1" grpId="0" animBg="1"/>
      <p:bldP spid="33" grpId="0" animBg="1"/>
      <p:bldP spid="34" grpId="0" animBg="1"/>
      <p:bldP spid="36" grpId="0" animBg="1"/>
      <p:bldP spid="37" grpId="0" animBg="1"/>
      <p:bldP spid="39" grpId="0" animBg="1"/>
      <p:bldP spid="40" grpId="0" animBg="1"/>
      <p:bldP spid="41" grpId="0" animBg="1"/>
      <p:bldP spid="21" grpId="0" animBg="1"/>
      <p:bldP spid="22"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3" name="Text 0"/>
          <p:cNvSpPr/>
          <p:nvPr/>
        </p:nvSpPr>
        <p:spPr>
          <a:xfrm>
            <a:off x="793790" y="1359813"/>
            <a:ext cx="7556421" cy="1240155"/>
          </a:xfrm>
          <a:prstGeom prst="rect">
            <a:avLst/>
          </a:prstGeom>
          <a:noFill/>
          <a:ln/>
        </p:spPr>
        <p:txBody>
          <a:bodyPr wrap="square" lIns="0" tIns="0" rIns="0" bIns="0" rtlCol="0" anchor="t"/>
          <a:lstStyle/>
          <a:p>
            <a:pPr marL="0" indent="0" algn="l">
              <a:lnSpc>
                <a:spcPts val="4850"/>
              </a:lnSpc>
              <a:buNone/>
            </a:pPr>
            <a:r>
              <a:rPr lang="en-US" sz="3900" dirty="0">
                <a:solidFill>
                  <a:srgbClr val="9C5461"/>
                </a:solidFill>
                <a:latin typeface="DM Sans Semi Bold" pitchFamily="34" charset="0"/>
                <a:ea typeface="DM Sans Semi Bold" pitchFamily="34" charset="-122"/>
                <a:cs typeface="DM Sans Semi Bold" pitchFamily="34" charset="-120"/>
              </a:rPr>
              <a:t>Problem Statement &amp; Motivation</a:t>
            </a:r>
            <a:endParaRPr lang="en-US" sz="3900" dirty="0"/>
          </a:p>
        </p:txBody>
      </p:sp>
      <p:sp>
        <p:nvSpPr>
          <p:cNvPr id="4" name="Text 1"/>
          <p:cNvSpPr/>
          <p:nvPr/>
        </p:nvSpPr>
        <p:spPr>
          <a:xfrm>
            <a:off x="793790" y="2865540"/>
            <a:ext cx="7556421" cy="1270159"/>
          </a:xfrm>
          <a:prstGeom prst="rect">
            <a:avLst/>
          </a:prstGeom>
          <a:noFill/>
          <a:ln/>
        </p:spPr>
        <p:txBody>
          <a:bodyPr wrap="square" lIns="0" tIns="0" rIns="0" bIns="0" rtlCol="0" anchor="t"/>
          <a:lstStyle/>
          <a:p>
            <a:pPr>
              <a:lnSpc>
                <a:spcPct val="150000"/>
              </a:lnSpc>
            </a:pPr>
            <a:r>
              <a:rPr lang="en-US" sz="1600" b="1" dirty="0" smtClean="0">
                <a:solidFill>
                  <a:schemeClr val="bg2">
                    <a:lumMod val="10000"/>
                  </a:schemeClr>
                </a:solidFill>
                <a:latin typeface="DM Sans" pitchFamily="34" charset="0"/>
                <a:ea typeface="DM Sans" pitchFamily="34" charset="-122"/>
                <a:cs typeface="DM Sans" pitchFamily="34" charset="-120"/>
              </a:rPr>
              <a:t>The Problem: </a:t>
            </a:r>
            <a:r>
              <a:rPr lang="en-US" sz="1600" dirty="0" smtClean="0">
                <a:solidFill>
                  <a:schemeClr val="bg2">
                    <a:lumMod val="10000"/>
                  </a:schemeClr>
                </a:solidFill>
                <a:latin typeface="DM Sans" pitchFamily="34" charset="0"/>
                <a:ea typeface="DM Sans" pitchFamily="34" charset="-122"/>
                <a:cs typeface="DM Sans" pitchFamily="34" charset="-120"/>
              </a:rPr>
              <a:t>Conventional systems are inefficient for high-moisture biomass because they require energy-heavy drying, which reduces net energy recovery.</a:t>
            </a:r>
          </a:p>
          <a:p>
            <a:pPr>
              <a:lnSpc>
                <a:spcPct val="150000"/>
              </a:lnSpc>
            </a:pPr>
            <a:endParaRPr lang="en-US" sz="1600" dirty="0" smtClean="0">
              <a:solidFill>
                <a:schemeClr val="bg2">
                  <a:lumMod val="10000"/>
                </a:schemeClr>
              </a:solidFill>
              <a:latin typeface="DM Sans" pitchFamily="34" charset="0"/>
              <a:ea typeface="DM Sans" pitchFamily="34" charset="-122"/>
              <a:cs typeface="DM Sans" pitchFamily="34" charset="-120"/>
            </a:endParaRPr>
          </a:p>
          <a:p>
            <a:pPr>
              <a:lnSpc>
                <a:spcPct val="150000"/>
              </a:lnSpc>
            </a:pPr>
            <a:r>
              <a:rPr lang="en-US" sz="1600" b="1" dirty="0" smtClean="0">
                <a:solidFill>
                  <a:schemeClr val="bg2">
                    <a:lumMod val="10000"/>
                  </a:schemeClr>
                </a:solidFill>
                <a:latin typeface="DM Sans" pitchFamily="34" charset="0"/>
                <a:ea typeface="DM Sans" pitchFamily="34" charset="-122"/>
                <a:cs typeface="DM Sans" pitchFamily="34" charset="-120"/>
              </a:rPr>
              <a:t>The Solution</a:t>
            </a:r>
            <a:r>
              <a:rPr lang="en-US" sz="1600" dirty="0" smtClean="0">
                <a:solidFill>
                  <a:schemeClr val="bg2">
                    <a:lumMod val="10000"/>
                  </a:schemeClr>
                </a:solidFill>
                <a:latin typeface="DM Sans" pitchFamily="34" charset="0"/>
                <a:ea typeface="DM Sans" pitchFamily="34" charset="-122"/>
                <a:cs typeface="DM Sans" pitchFamily="34" charset="-120"/>
              </a:rPr>
              <a:t>: Integrating Anaerobic Digestion (AD) for biogas and Hydrothermal Carbonization (HTC) to stabilize wet biomass allows for energy recovery without drying losses.</a:t>
            </a:r>
          </a:p>
          <a:p>
            <a:pPr>
              <a:lnSpc>
                <a:spcPct val="150000"/>
              </a:lnSpc>
            </a:pPr>
            <a:endParaRPr lang="en-US" sz="1600" dirty="0" smtClean="0">
              <a:solidFill>
                <a:schemeClr val="bg2">
                  <a:lumMod val="10000"/>
                </a:schemeClr>
              </a:solidFill>
              <a:latin typeface="DM Sans" pitchFamily="34" charset="0"/>
              <a:ea typeface="DM Sans" pitchFamily="34" charset="-122"/>
              <a:cs typeface="DM Sans" pitchFamily="34" charset="-120"/>
            </a:endParaRPr>
          </a:p>
          <a:p>
            <a:pPr>
              <a:lnSpc>
                <a:spcPct val="150000"/>
              </a:lnSpc>
            </a:pPr>
            <a:r>
              <a:rPr lang="en-US" sz="1600" b="1" dirty="0" smtClean="0">
                <a:solidFill>
                  <a:schemeClr val="bg2">
                    <a:lumMod val="10000"/>
                  </a:schemeClr>
                </a:solidFill>
                <a:latin typeface="DM Sans" pitchFamily="34" charset="0"/>
                <a:ea typeface="DM Sans" pitchFamily="34" charset="-122"/>
                <a:cs typeface="DM Sans" pitchFamily="34" charset="-120"/>
              </a:rPr>
              <a:t>The Innovation</a:t>
            </a:r>
            <a:r>
              <a:rPr lang="en-US" sz="1600" dirty="0" smtClean="0">
                <a:solidFill>
                  <a:schemeClr val="bg2">
                    <a:lumMod val="10000"/>
                  </a:schemeClr>
                </a:solidFill>
                <a:latin typeface="DM Sans" pitchFamily="34" charset="0"/>
                <a:ea typeface="DM Sans" pitchFamily="34" charset="-122"/>
                <a:cs typeface="DM Sans" pitchFamily="34" charset="-120"/>
              </a:rPr>
              <a:t>: This hybrid pathway upgrades feedstock to higher gas yields and calorific values, enabling better turbine integration and local carbon mitigation.</a:t>
            </a:r>
          </a:p>
          <a:p>
            <a:pPr>
              <a:lnSpc>
                <a:spcPct val="150000"/>
              </a:lnSpc>
            </a:pPr>
            <a:endParaRPr lang="en-US" sz="1600" dirty="0" smtClean="0">
              <a:solidFill>
                <a:schemeClr val="bg2">
                  <a:lumMod val="10000"/>
                </a:schemeClr>
              </a:solidFill>
              <a:latin typeface="DM Sans" pitchFamily="34" charset="0"/>
              <a:ea typeface="DM Sans" pitchFamily="34" charset="-122"/>
              <a:cs typeface="DM Sans" pitchFamily="34" charset="-120"/>
            </a:endParaRPr>
          </a:p>
        </p:txBody>
      </p:sp>
      <p:sp>
        <p:nvSpPr>
          <p:cNvPr id="5" name="Text 2"/>
          <p:cNvSpPr/>
          <p:nvPr/>
        </p:nvSpPr>
        <p:spPr>
          <a:xfrm>
            <a:off x="793790" y="4487277"/>
            <a:ext cx="7556421" cy="1270159"/>
          </a:xfrm>
          <a:prstGeom prst="rect">
            <a:avLst/>
          </a:prstGeom>
          <a:noFill/>
          <a:ln/>
        </p:spPr>
        <p:txBody>
          <a:bodyPr wrap="square" lIns="0" tIns="0" rIns="0" bIns="0" rtlCol="0" anchor="t"/>
          <a:lstStyle/>
          <a:p>
            <a:pPr marL="0" indent="0" algn="l">
              <a:lnSpc>
                <a:spcPts val="2500"/>
              </a:lnSpc>
              <a:buNone/>
            </a:pPr>
            <a:endParaRPr lang="en-US" sz="1550" dirty="0"/>
          </a:p>
        </p:txBody>
      </p:sp>
      <p:pic>
        <p:nvPicPr>
          <p:cNvPr id="9" name="Image 0" descr="preencoded.png"/>
          <p:cNvPicPr>
            <a:picLocks noChangeAspect="1"/>
          </p:cNvPicPr>
          <p:nvPr/>
        </p:nvPicPr>
        <p:blipFill>
          <a:blip r:embed="rId3"/>
          <a:stretch>
            <a:fillRect/>
          </a:stretch>
        </p:blipFill>
        <p:spPr>
          <a:xfrm>
            <a:off x="9144000" y="0"/>
            <a:ext cx="5486400" cy="8229600"/>
          </a:xfrm>
          <a:prstGeom prst="rect">
            <a:avLst/>
          </a:prstGeom>
        </p:spPr>
      </p:pic>
    </p:spTree>
  </p:cSld>
  <p:clrMapOvr>
    <a:masterClrMapping/>
  </p:clrMapOvr>
  <p:transition spd="slow">
    <p:wip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697285" y="642276"/>
            <a:ext cx="2440092" cy="703911"/>
          </a:xfrm>
          <a:prstGeom prst="rect">
            <a:avLst/>
          </a:prstGeom>
        </p:spPr>
        <p:txBody>
          <a:bodyPr wrap="none">
            <a:spAutoFit/>
          </a:bodyPr>
          <a:lstStyle/>
          <a:p>
            <a:pPr>
              <a:lnSpc>
                <a:spcPts val="4850"/>
              </a:lnSpc>
            </a:pPr>
            <a:r>
              <a:rPr lang="en-US" sz="3900" dirty="0" smtClean="0">
                <a:solidFill>
                  <a:srgbClr val="9C5461"/>
                </a:solidFill>
                <a:latin typeface="DM Sans Semi Bold" pitchFamily="34" charset="0"/>
                <a:ea typeface="DM Sans Semi Bold" pitchFamily="34" charset="-122"/>
                <a:cs typeface="DM Sans Semi Bold" pitchFamily="34" charset="-120"/>
              </a:rPr>
              <a:t>Objective</a:t>
            </a:r>
            <a:endParaRPr lang="en-US" sz="39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6172200" cy="8229600"/>
          </a:xfrm>
          <a:prstGeom prst="rect">
            <a:avLst/>
          </a:prstGeom>
        </p:spPr>
      </p:pic>
      <p:sp>
        <p:nvSpPr>
          <p:cNvPr id="9" name="Text 1"/>
          <p:cNvSpPr/>
          <p:nvPr/>
        </p:nvSpPr>
        <p:spPr>
          <a:xfrm>
            <a:off x="6745411" y="2031351"/>
            <a:ext cx="7556421" cy="1270159"/>
          </a:xfrm>
          <a:prstGeom prst="rect">
            <a:avLst/>
          </a:prstGeom>
          <a:noFill/>
          <a:ln/>
        </p:spPr>
        <p:txBody>
          <a:bodyPr wrap="square" lIns="0" tIns="0" rIns="0" bIns="0" rtlCol="0" anchor="t"/>
          <a:lstStyle/>
          <a:p>
            <a:r>
              <a:rPr lang="en-US" dirty="0">
                <a:solidFill>
                  <a:schemeClr val="bg2">
                    <a:lumMod val="25000"/>
                  </a:schemeClr>
                </a:solidFill>
                <a:latin typeface="DM Sans" panose="020B0604020202020204" charset="0"/>
              </a:rPr>
              <a:t>To address the challenge of underutilized wet biomass, this project aims to simulate an integrated energy system that recovers maximum value without costly pre-drying</a:t>
            </a:r>
            <a:r>
              <a:rPr lang="en-US" dirty="0" smtClean="0">
                <a:solidFill>
                  <a:schemeClr val="bg2">
                    <a:lumMod val="25000"/>
                  </a:schemeClr>
                </a:solidFill>
                <a:latin typeface="DM Sans" panose="020B0604020202020204" charset="0"/>
              </a:rPr>
              <a:t>.</a:t>
            </a:r>
          </a:p>
          <a:p>
            <a:endParaRPr lang="en-US" dirty="0">
              <a:solidFill>
                <a:schemeClr val="bg2">
                  <a:lumMod val="25000"/>
                </a:schemeClr>
              </a:solidFill>
              <a:latin typeface="DM Sans" panose="020B0604020202020204" charset="0"/>
            </a:endParaRPr>
          </a:p>
          <a:p>
            <a:r>
              <a:rPr lang="en-US" dirty="0">
                <a:solidFill>
                  <a:schemeClr val="bg2">
                    <a:lumMod val="25000"/>
                  </a:schemeClr>
                </a:solidFill>
                <a:latin typeface="DM Sans" panose="020B0604020202020204" charset="0"/>
              </a:rPr>
              <a:t>Our simulation will</a:t>
            </a:r>
            <a:r>
              <a:rPr lang="en-US" dirty="0" smtClean="0">
                <a:solidFill>
                  <a:schemeClr val="bg2">
                    <a:lumMod val="25000"/>
                  </a:schemeClr>
                </a:solidFill>
                <a:latin typeface="DM Sans" panose="020B0604020202020204" charset="0"/>
              </a:rPr>
              <a:t>:</a:t>
            </a:r>
          </a:p>
          <a:p>
            <a:pPr marL="285750" indent="-285750">
              <a:buFont typeface="Arial" panose="020B0604020202020204" pitchFamily="34" charset="0"/>
              <a:buChar char="•"/>
            </a:pPr>
            <a:r>
              <a:rPr lang="en-US" dirty="0" smtClean="0">
                <a:solidFill>
                  <a:schemeClr val="bg2">
                    <a:lumMod val="25000"/>
                  </a:schemeClr>
                </a:solidFill>
                <a:latin typeface="DM Sans" panose="020B0604020202020204" charset="0"/>
              </a:rPr>
              <a:t>Convert </a:t>
            </a:r>
            <a:r>
              <a:rPr lang="en-US" dirty="0">
                <a:solidFill>
                  <a:schemeClr val="bg2">
                    <a:lumMod val="25000"/>
                  </a:schemeClr>
                </a:solidFill>
                <a:latin typeface="DM Sans" panose="020B0604020202020204" charset="0"/>
              </a:rPr>
              <a:t>wet biomass through parallel HTC and AD </a:t>
            </a:r>
            <a:r>
              <a:rPr lang="en-US" dirty="0" smtClean="0">
                <a:solidFill>
                  <a:schemeClr val="bg2">
                    <a:lumMod val="25000"/>
                  </a:schemeClr>
                </a:solidFill>
                <a:latin typeface="DM Sans" panose="020B0604020202020204" charset="0"/>
              </a:rPr>
              <a:t>pathways</a:t>
            </a:r>
          </a:p>
          <a:p>
            <a:endParaRPr lang="en-US" dirty="0">
              <a:solidFill>
                <a:schemeClr val="bg2">
                  <a:lumMod val="25000"/>
                </a:schemeClr>
              </a:solidFill>
              <a:latin typeface="DM Sans" panose="020B0604020202020204" charset="0"/>
            </a:endParaRPr>
          </a:p>
          <a:p>
            <a:pPr marL="285750" indent="-285750">
              <a:buFont typeface="Arial" panose="020B0604020202020204" pitchFamily="34" charset="0"/>
              <a:buChar char="•"/>
            </a:pPr>
            <a:r>
              <a:rPr lang="en-US" dirty="0">
                <a:solidFill>
                  <a:schemeClr val="bg2">
                    <a:lumMod val="25000"/>
                  </a:schemeClr>
                </a:solidFill>
                <a:latin typeface="DM Sans" panose="020B0604020202020204" charset="0"/>
              </a:rPr>
              <a:t>Combine resulting fuel gases to drive a combined gas-steam power </a:t>
            </a:r>
            <a:r>
              <a:rPr lang="en-US" dirty="0" smtClean="0">
                <a:solidFill>
                  <a:schemeClr val="bg2">
                    <a:lumMod val="25000"/>
                  </a:schemeClr>
                </a:solidFill>
                <a:latin typeface="DM Sans" panose="020B0604020202020204" charset="0"/>
              </a:rPr>
              <a:t>cycle</a:t>
            </a:r>
          </a:p>
          <a:p>
            <a:endParaRPr lang="en-US" dirty="0">
              <a:solidFill>
                <a:schemeClr val="bg2">
                  <a:lumMod val="25000"/>
                </a:schemeClr>
              </a:solidFill>
              <a:latin typeface="DM Sans" panose="020B0604020202020204" charset="0"/>
            </a:endParaRPr>
          </a:p>
          <a:p>
            <a:pPr marL="285750" indent="-285750">
              <a:buFont typeface="Arial" panose="020B0604020202020204" pitchFamily="34" charset="0"/>
              <a:buChar char="•"/>
            </a:pPr>
            <a:r>
              <a:rPr lang="en-US" dirty="0">
                <a:solidFill>
                  <a:schemeClr val="bg2">
                    <a:lumMod val="25000"/>
                  </a:schemeClr>
                </a:solidFill>
                <a:latin typeface="DM Sans" panose="020B0604020202020204" charset="0"/>
              </a:rPr>
              <a:t>Calculate power output, efficiency, and fuel </a:t>
            </a:r>
            <a:r>
              <a:rPr lang="en-US" dirty="0" smtClean="0">
                <a:solidFill>
                  <a:schemeClr val="bg2">
                    <a:lumMod val="25000"/>
                  </a:schemeClr>
                </a:solidFill>
                <a:latin typeface="DM Sans" panose="020B0604020202020204" charset="0"/>
              </a:rPr>
              <a:t>production</a:t>
            </a:r>
          </a:p>
          <a:p>
            <a:endParaRPr lang="en-US" dirty="0">
              <a:solidFill>
                <a:schemeClr val="bg2">
                  <a:lumMod val="25000"/>
                </a:schemeClr>
              </a:solidFill>
              <a:latin typeface="DM Sans" panose="020B0604020202020204" charset="0"/>
            </a:endParaRPr>
          </a:p>
          <a:p>
            <a:pPr marL="285750" indent="-285750">
              <a:buFont typeface="Arial" panose="020B0604020202020204" pitchFamily="34" charset="0"/>
              <a:buChar char="•"/>
            </a:pPr>
            <a:r>
              <a:rPr lang="en-US" dirty="0">
                <a:solidFill>
                  <a:schemeClr val="bg2">
                    <a:lumMod val="25000"/>
                  </a:schemeClr>
                </a:solidFill>
                <a:latin typeface="DM Sans" panose="020B0604020202020204" charset="0"/>
              </a:rPr>
              <a:t>Identify heat recovery opportunities and optimization </a:t>
            </a:r>
            <a:r>
              <a:rPr lang="en-US" dirty="0" smtClean="0">
                <a:solidFill>
                  <a:schemeClr val="bg2">
                    <a:lumMod val="25000"/>
                  </a:schemeClr>
                </a:solidFill>
                <a:latin typeface="DM Sans" panose="020B0604020202020204" charset="0"/>
              </a:rPr>
              <a:t>targets</a:t>
            </a:r>
          </a:p>
          <a:p>
            <a:endParaRPr lang="en-US" dirty="0">
              <a:solidFill>
                <a:schemeClr val="bg2">
                  <a:lumMod val="25000"/>
                </a:schemeClr>
              </a:solidFill>
              <a:latin typeface="DM Sans" panose="020B0604020202020204" charset="0"/>
            </a:endParaRPr>
          </a:p>
          <a:p>
            <a:pPr marL="285750" indent="-285750">
              <a:buFont typeface="Arial" panose="020B0604020202020204" pitchFamily="34" charset="0"/>
              <a:buChar char="•"/>
            </a:pPr>
            <a:r>
              <a:rPr lang="en-US" dirty="0">
                <a:solidFill>
                  <a:schemeClr val="bg2">
                    <a:lumMod val="25000"/>
                  </a:schemeClr>
                </a:solidFill>
                <a:latin typeface="DM Sans" panose="020B0604020202020204" charset="0"/>
              </a:rPr>
              <a:t>Provide an interactive platform for testing variables like moisture content, temperature, and </a:t>
            </a:r>
            <a:r>
              <a:rPr lang="en-US" dirty="0" smtClean="0">
                <a:solidFill>
                  <a:schemeClr val="bg2">
                    <a:lumMod val="25000"/>
                  </a:schemeClr>
                </a:solidFill>
                <a:latin typeface="DM Sans" panose="020B0604020202020204" charset="0"/>
              </a:rPr>
              <a:t>pressure</a:t>
            </a:r>
          </a:p>
          <a:p>
            <a:endParaRPr lang="en-US" dirty="0">
              <a:solidFill>
                <a:schemeClr val="bg2">
                  <a:lumMod val="25000"/>
                </a:schemeClr>
              </a:solidFill>
              <a:latin typeface="DM Sans" panose="020B0604020202020204" charset="0"/>
            </a:endParaRPr>
          </a:p>
          <a:p>
            <a:r>
              <a:rPr lang="en-US" dirty="0">
                <a:solidFill>
                  <a:schemeClr val="bg2">
                    <a:lumMod val="25000"/>
                  </a:schemeClr>
                </a:solidFill>
                <a:latin typeface="DM Sans" panose="020B0604020202020204" charset="0"/>
              </a:rPr>
              <a:t>Expected Outcome: A validated simulation model that demonstrates technical feasibility and guides future pilot-scale development.</a:t>
            </a:r>
          </a:p>
        </p:txBody>
      </p:sp>
    </p:spTree>
    <p:extLst>
      <p:ext uri="{BB962C8B-B14F-4D97-AF65-F5344CB8AC3E}">
        <p14:creationId xmlns:p14="http://schemas.microsoft.com/office/powerpoint/2010/main" val="3947104360"/>
      </p:ext>
    </p:extLst>
  </p:cSld>
  <p:clrMapOvr>
    <a:masterClrMapping/>
  </p:clrMapOvr>
  <p:transition spd="slow">
    <p:wip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817554" y="647824"/>
            <a:ext cx="5449253" cy="429816"/>
          </a:xfrm>
          <a:prstGeom prst="rect">
            <a:avLst/>
          </a:prstGeom>
          <a:noFill/>
          <a:ln/>
        </p:spPr>
        <p:txBody>
          <a:bodyPr wrap="none" lIns="0" tIns="0" rIns="0" bIns="0" rtlCol="0" anchor="t"/>
          <a:lstStyle/>
          <a:p>
            <a:pPr marL="0" indent="0" algn="l">
              <a:lnSpc>
                <a:spcPts val="3350"/>
              </a:lnSpc>
              <a:buNone/>
            </a:pPr>
            <a:r>
              <a:rPr lang="en-US" sz="3900" dirty="0">
                <a:solidFill>
                  <a:srgbClr val="9C5461"/>
                </a:solidFill>
                <a:latin typeface="DM Sans Semi Bold" pitchFamily="34" charset="0"/>
                <a:ea typeface="DM Sans Semi Bold" pitchFamily="34" charset="-122"/>
                <a:cs typeface="DM Sans Semi Bold" pitchFamily="34" charset="-120"/>
              </a:rPr>
              <a:t>System Overview &amp; Process Flow</a:t>
            </a:r>
            <a:endParaRPr lang="en-US" sz="3900" dirty="0"/>
          </a:p>
        </p:txBody>
      </p:sp>
      <p:sp>
        <p:nvSpPr>
          <p:cNvPr id="14" name="Text 6"/>
          <p:cNvSpPr/>
          <p:nvPr/>
        </p:nvSpPr>
        <p:spPr>
          <a:xfrm>
            <a:off x="1058191" y="5611309"/>
            <a:ext cx="10845641" cy="558641"/>
          </a:xfrm>
          <a:prstGeom prst="rect">
            <a:avLst/>
          </a:prstGeom>
          <a:noFill/>
          <a:ln/>
        </p:spPr>
        <p:txBody>
          <a:bodyPr wrap="square" lIns="0" tIns="0" rIns="0" bIns="0" rtlCol="0" anchor="t"/>
          <a:lstStyle/>
          <a:p>
            <a:r>
              <a:rPr lang="en-US" sz="2800" b="1" dirty="0" smtClean="0">
                <a:solidFill>
                  <a:srgbClr val="9C5461"/>
                </a:solidFill>
                <a:latin typeface="DM Sans Semi Bold" pitchFamily="34" charset="0"/>
                <a:ea typeface="DM Sans Semi Bold" pitchFamily="34" charset="-122"/>
                <a:cs typeface="DM Sans Semi Bold" pitchFamily="34" charset="-120"/>
              </a:rPr>
              <a:t>Flowchart Summary</a:t>
            </a:r>
            <a:endParaRPr lang="en-US" sz="2800" b="1" dirty="0" smtClean="0">
              <a:solidFill>
                <a:schemeClr val="bg2">
                  <a:lumMod val="25000"/>
                </a:schemeClr>
              </a:solidFill>
            </a:endParaRPr>
          </a:p>
          <a:p>
            <a:pPr>
              <a:lnSpc>
                <a:spcPct val="150000"/>
              </a:lnSpc>
            </a:pPr>
            <a:r>
              <a:rPr lang="en-US" b="1" dirty="0" smtClean="0">
                <a:solidFill>
                  <a:schemeClr val="bg2">
                    <a:lumMod val="25000"/>
                  </a:schemeClr>
                </a:solidFill>
              </a:rPr>
              <a:t>Biomass</a:t>
            </a:r>
            <a:r>
              <a:rPr lang="en-US" dirty="0">
                <a:solidFill>
                  <a:schemeClr val="bg2">
                    <a:lumMod val="25000"/>
                  </a:schemeClr>
                </a:solidFill>
              </a:rPr>
              <a:t> is </a:t>
            </a:r>
            <a:r>
              <a:rPr lang="en-US" b="1" dirty="0">
                <a:solidFill>
                  <a:schemeClr val="bg2">
                    <a:lumMod val="25000"/>
                  </a:schemeClr>
                </a:solidFill>
              </a:rPr>
              <a:t>preprocessed</a:t>
            </a:r>
            <a:r>
              <a:rPr lang="en-US" dirty="0">
                <a:solidFill>
                  <a:schemeClr val="bg2">
                    <a:lumMod val="25000"/>
                  </a:schemeClr>
                </a:solidFill>
              </a:rPr>
              <a:t> into a slurry, then splits into two parallel paths:</a:t>
            </a:r>
          </a:p>
          <a:p>
            <a:pPr>
              <a:lnSpc>
                <a:spcPct val="150000"/>
              </a:lnSpc>
            </a:pPr>
            <a:r>
              <a:rPr lang="en-US" b="1" dirty="0" smtClean="0">
                <a:solidFill>
                  <a:schemeClr val="bg2">
                    <a:lumMod val="25000"/>
                  </a:schemeClr>
                </a:solidFill>
              </a:rPr>
              <a:t>Top:</a:t>
            </a:r>
            <a:r>
              <a:rPr lang="en-US" dirty="0" smtClean="0">
                <a:solidFill>
                  <a:schemeClr val="bg2">
                    <a:lumMod val="25000"/>
                  </a:schemeClr>
                </a:solidFill>
              </a:rPr>
              <a:t> HTC (Hydro-Thermal Carbonization) converts wet biomass to </a:t>
            </a:r>
            <a:r>
              <a:rPr lang="en-US" b="1" dirty="0" err="1" smtClean="0">
                <a:solidFill>
                  <a:schemeClr val="bg2">
                    <a:lumMod val="25000"/>
                  </a:schemeClr>
                </a:solidFill>
              </a:rPr>
              <a:t>hydrochar</a:t>
            </a:r>
            <a:r>
              <a:rPr lang="en-US" dirty="0" smtClean="0">
                <a:solidFill>
                  <a:schemeClr val="bg2">
                    <a:lumMod val="25000"/>
                  </a:schemeClr>
                </a:solidFill>
              </a:rPr>
              <a:t> → conditioned into </a:t>
            </a:r>
            <a:r>
              <a:rPr lang="en-US" b="1" dirty="0" smtClean="0">
                <a:solidFill>
                  <a:schemeClr val="bg2">
                    <a:lumMod val="25000"/>
                  </a:schemeClr>
                </a:solidFill>
              </a:rPr>
              <a:t>fuel gas</a:t>
            </a:r>
            <a:endParaRPr lang="en-US" dirty="0" smtClean="0">
              <a:solidFill>
                <a:schemeClr val="bg2">
                  <a:lumMod val="25000"/>
                </a:schemeClr>
              </a:solidFill>
            </a:endParaRPr>
          </a:p>
          <a:p>
            <a:pPr>
              <a:lnSpc>
                <a:spcPct val="150000"/>
              </a:lnSpc>
            </a:pPr>
            <a:r>
              <a:rPr lang="en-US" b="1" dirty="0" smtClean="0">
                <a:solidFill>
                  <a:schemeClr val="bg2">
                    <a:lumMod val="25000"/>
                  </a:schemeClr>
                </a:solidFill>
              </a:rPr>
              <a:t>Bottom</a:t>
            </a:r>
            <a:r>
              <a:rPr lang="en-US" b="1" dirty="0">
                <a:solidFill>
                  <a:schemeClr val="bg2">
                    <a:lumMod val="25000"/>
                  </a:schemeClr>
                </a:solidFill>
              </a:rPr>
              <a:t>:</a:t>
            </a:r>
            <a:r>
              <a:rPr lang="en-US" dirty="0">
                <a:solidFill>
                  <a:schemeClr val="bg2">
                    <a:lumMod val="25000"/>
                  </a:schemeClr>
                </a:solidFill>
              </a:rPr>
              <a:t> AD produces </a:t>
            </a:r>
            <a:r>
              <a:rPr lang="en-US" b="1" dirty="0">
                <a:solidFill>
                  <a:schemeClr val="bg2">
                    <a:lumMod val="25000"/>
                  </a:schemeClr>
                </a:solidFill>
              </a:rPr>
              <a:t>biogas</a:t>
            </a:r>
            <a:r>
              <a:rPr lang="en-US" dirty="0">
                <a:solidFill>
                  <a:schemeClr val="bg2">
                    <a:lumMod val="25000"/>
                  </a:schemeClr>
                </a:solidFill>
              </a:rPr>
              <a:t> from organics</a:t>
            </a:r>
          </a:p>
          <a:p>
            <a:pPr>
              <a:lnSpc>
                <a:spcPct val="150000"/>
              </a:lnSpc>
            </a:pPr>
            <a:r>
              <a:rPr lang="en-US" dirty="0">
                <a:solidFill>
                  <a:schemeClr val="bg2">
                    <a:lumMod val="25000"/>
                  </a:schemeClr>
                </a:solidFill>
              </a:rPr>
              <a:t>Both gas streams combine and go to </a:t>
            </a:r>
            <a:r>
              <a:rPr lang="en-US" b="1" dirty="0">
                <a:solidFill>
                  <a:schemeClr val="bg2">
                    <a:lumMod val="25000"/>
                  </a:schemeClr>
                </a:solidFill>
              </a:rPr>
              <a:t>Combustion &amp; Power Generation</a:t>
            </a:r>
            <a:r>
              <a:rPr lang="en-US" dirty="0">
                <a:solidFill>
                  <a:schemeClr val="bg2">
                    <a:lumMod val="25000"/>
                  </a:schemeClr>
                </a:solidFill>
              </a:rPr>
              <a:t>, where a combined gas-steam turbine cycle produces electricity.</a:t>
            </a:r>
          </a:p>
        </p:txBody>
      </p:sp>
      <p:pic>
        <p:nvPicPr>
          <p:cNvPr id="19" name="Picture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2584" y="1507956"/>
            <a:ext cx="12525229" cy="3907377"/>
          </a:xfrm>
          <a:prstGeom prst="rect">
            <a:avLst/>
          </a:prstGeom>
        </p:spPr>
      </p:pic>
      <p:sp>
        <p:nvSpPr>
          <p:cNvPr id="20" name="Rectangle 19"/>
          <p:cNvSpPr/>
          <p:nvPr/>
        </p:nvSpPr>
        <p:spPr>
          <a:xfrm>
            <a:off x="11438020" y="6874229"/>
            <a:ext cx="3128211" cy="12512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1007746" y="4236739"/>
            <a:ext cx="6189344" cy="4421506"/>
          </a:xfrm>
        </p:spPr>
        <p:txBody>
          <a:bodyPr>
            <a:noAutofit/>
          </a:bodyPr>
          <a:lstStyle/>
          <a:p>
            <a:pPr marL="0" indent="0">
              <a:buNone/>
            </a:pPr>
            <a:r>
              <a:rPr lang="en-US" sz="1600" b="1" dirty="0">
                <a:solidFill>
                  <a:srgbClr val="4A4A4A"/>
                </a:solidFill>
                <a:latin typeface="DM Sans" pitchFamily="34" charset="0"/>
                <a:ea typeface="DM Sans" pitchFamily="34" charset="-122"/>
                <a:cs typeface="DM Sans" pitchFamily="34" charset="-120"/>
              </a:rPr>
              <a:t>Definition:</a:t>
            </a:r>
            <a:r>
              <a:rPr lang="en-US" sz="1600" dirty="0">
                <a:solidFill>
                  <a:srgbClr val="4A4A4A"/>
                </a:solidFill>
                <a:latin typeface="DM Sans" pitchFamily="34" charset="0"/>
                <a:ea typeface="DM Sans" pitchFamily="34" charset="-122"/>
                <a:cs typeface="DM Sans" pitchFamily="34" charset="-120"/>
              </a:rPr>
              <a:t> The Brayton cycle is a thermodynamic power cycle in which air is compressed, heated through constant-pressure combustion, and expanded through a turbine to produce mechanical work. It is the foundation of gas turbine power </a:t>
            </a:r>
            <a:r>
              <a:rPr lang="en-US" sz="1600" dirty="0" smtClean="0">
                <a:solidFill>
                  <a:srgbClr val="4A4A4A"/>
                </a:solidFill>
                <a:latin typeface="DM Sans" pitchFamily="34" charset="0"/>
                <a:ea typeface="DM Sans" pitchFamily="34" charset="-122"/>
                <a:cs typeface="DM Sans" pitchFamily="34" charset="-120"/>
              </a:rPr>
              <a:t>plants.</a:t>
            </a:r>
          </a:p>
          <a:p>
            <a:pPr marL="0" indent="0">
              <a:buNone/>
            </a:pPr>
            <a:r>
              <a:rPr lang="en-US" sz="1600" b="1" dirty="0" smtClean="0">
                <a:solidFill>
                  <a:srgbClr val="4A4A4A"/>
                </a:solidFill>
                <a:latin typeface="DM Sans" panose="020B0604020202020204" charset="0"/>
              </a:rPr>
              <a:t>Processes</a:t>
            </a:r>
          </a:p>
          <a:p>
            <a:r>
              <a:rPr lang="en-US" sz="1600" b="1" dirty="0" smtClean="0">
                <a:solidFill>
                  <a:schemeClr val="bg2">
                    <a:lumMod val="25000"/>
                  </a:schemeClr>
                </a:solidFill>
                <a:latin typeface="DM Sans" panose="020B0604020202020204" charset="0"/>
              </a:rPr>
              <a:t>Compression</a:t>
            </a:r>
            <a:r>
              <a:rPr lang="en-US" sz="1600" b="1" dirty="0">
                <a:solidFill>
                  <a:schemeClr val="bg2">
                    <a:lumMod val="25000"/>
                  </a:schemeClr>
                </a:solidFill>
                <a:latin typeface="DM Sans" panose="020B0604020202020204" charset="0"/>
              </a:rPr>
              <a:t>:</a:t>
            </a:r>
            <a:r>
              <a:rPr lang="en-US" sz="1600" dirty="0">
                <a:solidFill>
                  <a:schemeClr val="bg2">
                    <a:lumMod val="25000"/>
                  </a:schemeClr>
                </a:solidFill>
                <a:latin typeface="DM Sans" panose="020B0604020202020204" charset="0"/>
              </a:rPr>
              <a:t> Ambient air is drawn in and compressed to high pressure</a:t>
            </a:r>
          </a:p>
          <a:p>
            <a:r>
              <a:rPr lang="en-US" sz="1600" b="1" dirty="0">
                <a:solidFill>
                  <a:schemeClr val="bg2">
                    <a:lumMod val="25000"/>
                  </a:schemeClr>
                </a:solidFill>
                <a:latin typeface="DM Sans" panose="020B0604020202020204" charset="0"/>
              </a:rPr>
              <a:t>Heat Addition:</a:t>
            </a:r>
            <a:r>
              <a:rPr lang="en-US" sz="1600" dirty="0">
                <a:solidFill>
                  <a:schemeClr val="bg2">
                    <a:lumMod val="25000"/>
                  </a:schemeClr>
                </a:solidFill>
                <a:latin typeface="DM Sans" panose="020B0604020202020204" charset="0"/>
              </a:rPr>
              <a:t> Fuel is injected and burned in combustion chamber at constant pressure</a:t>
            </a:r>
          </a:p>
          <a:p>
            <a:r>
              <a:rPr lang="en-US" sz="1600" b="1" dirty="0">
                <a:solidFill>
                  <a:schemeClr val="bg2">
                    <a:lumMod val="25000"/>
                  </a:schemeClr>
                </a:solidFill>
                <a:latin typeface="DM Sans" panose="020B0604020202020204" charset="0"/>
              </a:rPr>
              <a:t>Expansion:</a:t>
            </a:r>
            <a:r>
              <a:rPr lang="en-US" sz="1600" dirty="0">
                <a:solidFill>
                  <a:schemeClr val="bg2">
                    <a:lumMod val="25000"/>
                  </a:schemeClr>
                </a:solidFill>
                <a:latin typeface="DM Sans" panose="020B0604020202020204" charset="0"/>
              </a:rPr>
              <a:t> Hot, high-pressure gases expand through turbine to produce </a:t>
            </a:r>
            <a:r>
              <a:rPr lang="en-US" sz="1600" dirty="0" smtClean="0">
                <a:solidFill>
                  <a:schemeClr val="bg2">
                    <a:lumMod val="25000"/>
                  </a:schemeClr>
                </a:solidFill>
                <a:latin typeface="DM Sans" panose="020B0604020202020204" charset="0"/>
              </a:rPr>
              <a:t>work</a:t>
            </a:r>
          </a:p>
          <a:p>
            <a:r>
              <a:rPr lang="en-US" sz="1600" b="1" dirty="0" smtClean="0">
                <a:solidFill>
                  <a:schemeClr val="bg2">
                    <a:lumMod val="25000"/>
                  </a:schemeClr>
                </a:solidFill>
                <a:latin typeface="DM Sans" panose="020B0604020202020204" charset="0"/>
              </a:rPr>
              <a:t>Exhaust:</a:t>
            </a:r>
            <a:r>
              <a:rPr lang="en-US" sz="1600" dirty="0" smtClean="0">
                <a:solidFill>
                  <a:schemeClr val="bg2">
                    <a:lumMod val="25000"/>
                  </a:schemeClr>
                </a:solidFill>
                <a:latin typeface="DM Sans" panose="020B0604020202020204" charset="0"/>
              </a:rPr>
              <a:t> Spent gases are released to atmosphere (or sent to heat recovery)</a:t>
            </a:r>
          </a:p>
          <a:p>
            <a:endParaRPr lang="en-US" sz="1600" dirty="0"/>
          </a:p>
          <a:p>
            <a:endParaRPr lang="en-US" sz="1200" dirty="0"/>
          </a:p>
        </p:txBody>
      </p:sp>
      <p:sp>
        <p:nvSpPr>
          <p:cNvPr id="6" name="Content Placeholder 5"/>
          <p:cNvSpPr>
            <a:spLocks noGrp="1"/>
          </p:cNvSpPr>
          <p:nvPr>
            <p:ph sz="quarter" idx="4"/>
          </p:nvPr>
        </p:nvSpPr>
        <p:spPr>
          <a:xfrm>
            <a:off x="7406640" y="4236739"/>
            <a:ext cx="6219826" cy="4421506"/>
          </a:xfrm>
        </p:spPr>
        <p:txBody>
          <a:bodyPr>
            <a:normAutofit/>
          </a:bodyPr>
          <a:lstStyle/>
          <a:p>
            <a:pPr marL="0" indent="0">
              <a:lnSpc>
                <a:spcPct val="100000"/>
              </a:lnSpc>
              <a:buNone/>
            </a:pPr>
            <a:r>
              <a:rPr lang="en-US" sz="1600" b="1" dirty="0">
                <a:solidFill>
                  <a:srgbClr val="4A4A4A"/>
                </a:solidFill>
                <a:latin typeface="DM Sans" pitchFamily="34" charset="0"/>
                <a:ea typeface="DM Sans" pitchFamily="34" charset="-122"/>
                <a:cs typeface="DM Sans" pitchFamily="34" charset="-120"/>
              </a:rPr>
              <a:t>Definition:</a:t>
            </a:r>
            <a:r>
              <a:rPr lang="en-US" sz="1600" dirty="0">
                <a:solidFill>
                  <a:srgbClr val="4A4A4A"/>
                </a:solidFill>
                <a:latin typeface="DM Sans" pitchFamily="34" charset="0"/>
                <a:ea typeface="DM Sans" pitchFamily="34" charset="-122"/>
                <a:cs typeface="DM Sans" pitchFamily="34" charset="-120"/>
              </a:rPr>
              <a:t> The Rankine cycle is a vapor power cycle in which water is pressurized, heated to steam, expanded through a turbine to generate power, and condensed for reuse. It is the fundamental cycle of steam power plants</a:t>
            </a:r>
            <a:r>
              <a:rPr lang="en-US" sz="1600" dirty="0" smtClean="0">
                <a:solidFill>
                  <a:srgbClr val="4A4A4A"/>
                </a:solidFill>
                <a:latin typeface="DM Sans" pitchFamily="34" charset="0"/>
                <a:ea typeface="DM Sans" pitchFamily="34" charset="-122"/>
                <a:cs typeface="DM Sans" pitchFamily="34" charset="-120"/>
              </a:rPr>
              <a:t>.</a:t>
            </a:r>
            <a:endParaRPr lang="en-US" sz="1600" dirty="0">
              <a:solidFill>
                <a:srgbClr val="4A4A4A"/>
              </a:solidFill>
              <a:latin typeface="DM Sans" pitchFamily="34" charset="0"/>
            </a:endParaRPr>
          </a:p>
          <a:p>
            <a:pPr marL="0" indent="0">
              <a:buNone/>
            </a:pPr>
            <a:r>
              <a:rPr lang="en-US" sz="1600" b="1" dirty="0" smtClean="0">
                <a:solidFill>
                  <a:srgbClr val="4A4A4A"/>
                </a:solidFill>
                <a:latin typeface="DM Sans" pitchFamily="34" charset="0"/>
              </a:rPr>
              <a:t>Processes</a:t>
            </a:r>
          </a:p>
          <a:p>
            <a:r>
              <a:rPr lang="en-US" sz="1600" b="1" dirty="0">
                <a:solidFill>
                  <a:schemeClr val="bg2">
                    <a:lumMod val="25000"/>
                  </a:schemeClr>
                </a:solidFill>
                <a:latin typeface="DM Sans" panose="020B0604020202020204" charset="0"/>
              </a:rPr>
              <a:t>Pumping:</a:t>
            </a:r>
            <a:r>
              <a:rPr lang="en-US" sz="1600" dirty="0">
                <a:solidFill>
                  <a:schemeClr val="bg2">
                    <a:lumMod val="25000"/>
                  </a:schemeClr>
                </a:solidFill>
                <a:latin typeface="DM Sans" panose="020B0604020202020204" charset="0"/>
              </a:rPr>
              <a:t> Condensed water is pressurized by pump and fed to boiler</a:t>
            </a:r>
          </a:p>
          <a:p>
            <a:r>
              <a:rPr lang="en-US" sz="1600" b="1" dirty="0">
                <a:solidFill>
                  <a:schemeClr val="bg2">
                    <a:lumMod val="25000"/>
                  </a:schemeClr>
                </a:solidFill>
                <a:latin typeface="DM Sans" panose="020B0604020202020204" charset="0"/>
              </a:rPr>
              <a:t>Heat Addition:</a:t>
            </a:r>
            <a:r>
              <a:rPr lang="en-US" sz="1600" dirty="0">
                <a:solidFill>
                  <a:schemeClr val="bg2">
                    <a:lumMod val="25000"/>
                  </a:schemeClr>
                </a:solidFill>
                <a:latin typeface="DM Sans" panose="020B0604020202020204" charset="0"/>
              </a:rPr>
              <a:t> Water is boiled into high-pressure steam in boiler</a:t>
            </a:r>
          </a:p>
          <a:p>
            <a:r>
              <a:rPr lang="en-US" sz="1600" b="1" dirty="0">
                <a:solidFill>
                  <a:schemeClr val="bg2">
                    <a:lumMod val="25000"/>
                  </a:schemeClr>
                </a:solidFill>
                <a:latin typeface="DM Sans" panose="020B0604020202020204" charset="0"/>
              </a:rPr>
              <a:t>Expansion:</a:t>
            </a:r>
            <a:r>
              <a:rPr lang="en-US" sz="1600" dirty="0">
                <a:solidFill>
                  <a:schemeClr val="bg2">
                    <a:lumMod val="25000"/>
                  </a:schemeClr>
                </a:solidFill>
                <a:latin typeface="DM Sans" panose="020B0604020202020204" charset="0"/>
              </a:rPr>
              <a:t> Steam expands through turbine, converting thermal energy to work</a:t>
            </a:r>
          </a:p>
          <a:p>
            <a:r>
              <a:rPr lang="en-US" sz="1600" b="1" dirty="0">
                <a:solidFill>
                  <a:schemeClr val="bg2">
                    <a:lumMod val="25000"/>
                  </a:schemeClr>
                </a:solidFill>
                <a:latin typeface="DM Sans" panose="020B0604020202020204" charset="0"/>
              </a:rPr>
              <a:t>Condensation:</a:t>
            </a:r>
            <a:r>
              <a:rPr lang="en-US" sz="1600" dirty="0">
                <a:solidFill>
                  <a:schemeClr val="bg2">
                    <a:lumMod val="25000"/>
                  </a:schemeClr>
                </a:solidFill>
                <a:latin typeface="DM Sans" panose="020B0604020202020204" charset="0"/>
              </a:rPr>
              <a:t> Exhaust steam is cooled and condensed back to liquid</a:t>
            </a:r>
          </a:p>
          <a:p>
            <a:pPr marL="0" indent="0">
              <a:buNone/>
            </a:pPr>
            <a:endParaRPr lang="en-US" sz="1600" b="1" dirty="0"/>
          </a:p>
          <a:p>
            <a:endParaRPr lang="en-US" sz="1600" dirty="0"/>
          </a:p>
        </p:txBody>
      </p:sp>
      <p:sp>
        <p:nvSpPr>
          <p:cNvPr id="7" name="Rectangle 6"/>
          <p:cNvSpPr/>
          <p:nvPr/>
        </p:nvSpPr>
        <p:spPr>
          <a:xfrm>
            <a:off x="1391654" y="146935"/>
            <a:ext cx="11610871" cy="703911"/>
          </a:xfrm>
          <a:prstGeom prst="rect">
            <a:avLst/>
          </a:prstGeom>
        </p:spPr>
        <p:txBody>
          <a:bodyPr wrap="none">
            <a:spAutoFit/>
          </a:bodyPr>
          <a:lstStyle/>
          <a:p>
            <a:pPr>
              <a:lnSpc>
                <a:spcPts val="4850"/>
              </a:lnSpc>
            </a:pPr>
            <a:r>
              <a:rPr lang="en-US" sz="3900" dirty="0" smtClean="0">
                <a:solidFill>
                  <a:srgbClr val="9C5461"/>
                </a:solidFill>
                <a:latin typeface="DM Sans Semi Bold" pitchFamily="34" charset="0"/>
                <a:ea typeface="DM Sans Semi Bold" pitchFamily="34" charset="-122"/>
                <a:cs typeface="DM Sans Semi Bold" pitchFamily="34" charset="-120"/>
              </a:rPr>
              <a:t>Comparison of Power Cycles: Brayton vs. Rankine</a:t>
            </a:r>
            <a:endParaRPr lang="en-US" sz="3900" dirty="0"/>
          </a:p>
        </p:txBody>
      </p:sp>
      <p:sp>
        <p:nvSpPr>
          <p:cNvPr id="92" name="Text 2"/>
          <p:cNvSpPr/>
          <p:nvPr/>
        </p:nvSpPr>
        <p:spPr>
          <a:xfrm>
            <a:off x="1100676" y="1081565"/>
            <a:ext cx="3056811" cy="283488"/>
          </a:xfrm>
          <a:prstGeom prst="rect">
            <a:avLst/>
          </a:prstGeom>
          <a:noFill/>
          <a:ln/>
        </p:spPr>
        <p:txBody>
          <a:bodyPr wrap="none" lIns="0" tIns="0" rIns="0" bIns="0" rtlCol="0" anchor="t"/>
          <a:lstStyle/>
          <a:p>
            <a:pPr marL="0" indent="0" algn="l">
              <a:lnSpc>
                <a:spcPts val="2200"/>
              </a:lnSpc>
              <a:buNone/>
            </a:pPr>
            <a:r>
              <a:rPr lang="en-US" sz="2400" b="1" dirty="0">
                <a:solidFill>
                  <a:schemeClr val="bg2">
                    <a:lumMod val="25000"/>
                  </a:schemeClr>
                </a:solidFill>
                <a:latin typeface="DM Sans Semi Bold" pitchFamily="34" charset="0"/>
                <a:ea typeface="DM Sans Semi Bold" pitchFamily="34" charset="-122"/>
                <a:cs typeface="DM Sans Semi Bold" pitchFamily="34" charset="-120"/>
              </a:rPr>
              <a:t>Brayton Cycle (Gas Turbine</a:t>
            </a:r>
            <a:r>
              <a:rPr lang="en-US" sz="2400" b="1" dirty="0" smtClean="0">
                <a:solidFill>
                  <a:schemeClr val="bg2">
                    <a:lumMod val="25000"/>
                  </a:schemeClr>
                </a:solidFill>
                <a:latin typeface="DM Sans Semi Bold" pitchFamily="34" charset="0"/>
                <a:ea typeface="DM Sans Semi Bold" pitchFamily="34" charset="-122"/>
                <a:cs typeface="DM Sans Semi Bold" pitchFamily="34" charset="-120"/>
              </a:rPr>
              <a:t>)</a:t>
            </a:r>
          </a:p>
          <a:p>
            <a:pPr marL="0" indent="0" algn="l">
              <a:lnSpc>
                <a:spcPts val="2200"/>
              </a:lnSpc>
              <a:buNone/>
            </a:pPr>
            <a:endParaRPr lang="en-US" sz="2400" b="1" dirty="0">
              <a:solidFill>
                <a:schemeClr val="bg2">
                  <a:lumMod val="25000"/>
                </a:schemeClr>
              </a:solidFill>
              <a:latin typeface="DM Sans Semi Bold" pitchFamily="34" charset="0"/>
            </a:endParaRPr>
          </a:p>
          <a:p>
            <a:pPr marL="0" indent="0" algn="l">
              <a:lnSpc>
                <a:spcPts val="2200"/>
              </a:lnSpc>
              <a:buNone/>
            </a:pPr>
            <a:endParaRPr lang="en-US" sz="2400" b="1" dirty="0">
              <a:solidFill>
                <a:schemeClr val="bg2">
                  <a:lumMod val="25000"/>
                </a:schemeClr>
              </a:solidFill>
            </a:endParaRPr>
          </a:p>
        </p:txBody>
      </p:sp>
      <p:sp>
        <p:nvSpPr>
          <p:cNvPr id="170" name="Text 2"/>
          <p:cNvSpPr/>
          <p:nvPr/>
        </p:nvSpPr>
        <p:spPr>
          <a:xfrm>
            <a:off x="7459742" y="1081565"/>
            <a:ext cx="3056811" cy="283488"/>
          </a:xfrm>
          <a:prstGeom prst="rect">
            <a:avLst/>
          </a:prstGeom>
          <a:noFill/>
          <a:ln/>
        </p:spPr>
        <p:txBody>
          <a:bodyPr wrap="none" lIns="0" tIns="0" rIns="0" bIns="0" rtlCol="0" anchor="t"/>
          <a:lstStyle/>
          <a:p>
            <a:pPr marL="0" indent="0" algn="l">
              <a:lnSpc>
                <a:spcPts val="2200"/>
              </a:lnSpc>
              <a:buNone/>
            </a:pPr>
            <a:r>
              <a:rPr lang="en-US" sz="2400" b="1" dirty="0" smtClean="0">
                <a:solidFill>
                  <a:schemeClr val="bg2">
                    <a:lumMod val="25000"/>
                  </a:schemeClr>
                </a:solidFill>
                <a:latin typeface="DM Sans Semi Bold" pitchFamily="34" charset="0"/>
                <a:ea typeface="DM Sans Semi Bold" pitchFamily="34" charset="-122"/>
                <a:cs typeface="DM Sans Semi Bold" pitchFamily="34" charset="-120"/>
              </a:rPr>
              <a:t>Rankine </a:t>
            </a:r>
            <a:r>
              <a:rPr lang="en-US" sz="2400" b="1" dirty="0">
                <a:solidFill>
                  <a:schemeClr val="bg2">
                    <a:lumMod val="25000"/>
                  </a:schemeClr>
                </a:solidFill>
                <a:latin typeface="DM Sans Semi Bold" pitchFamily="34" charset="0"/>
                <a:ea typeface="DM Sans Semi Bold" pitchFamily="34" charset="-122"/>
                <a:cs typeface="DM Sans Semi Bold" pitchFamily="34" charset="-120"/>
              </a:rPr>
              <a:t>Cycle </a:t>
            </a:r>
            <a:r>
              <a:rPr lang="en-US" sz="2400" b="1" dirty="0" smtClean="0">
                <a:solidFill>
                  <a:schemeClr val="bg2">
                    <a:lumMod val="25000"/>
                  </a:schemeClr>
                </a:solidFill>
                <a:latin typeface="DM Sans Semi Bold" pitchFamily="34" charset="0"/>
                <a:ea typeface="DM Sans Semi Bold" pitchFamily="34" charset="-122"/>
                <a:cs typeface="DM Sans Semi Bold" pitchFamily="34" charset="-120"/>
              </a:rPr>
              <a:t>(Steam </a:t>
            </a:r>
            <a:r>
              <a:rPr lang="en-US" sz="2400" b="1" dirty="0">
                <a:solidFill>
                  <a:schemeClr val="bg2">
                    <a:lumMod val="25000"/>
                  </a:schemeClr>
                </a:solidFill>
                <a:latin typeface="DM Sans Semi Bold" pitchFamily="34" charset="0"/>
                <a:ea typeface="DM Sans Semi Bold" pitchFamily="34" charset="-122"/>
                <a:cs typeface="DM Sans Semi Bold" pitchFamily="34" charset="-120"/>
              </a:rPr>
              <a:t>Turbine)</a:t>
            </a:r>
            <a:endParaRPr lang="en-US" sz="2400" b="1" dirty="0">
              <a:solidFill>
                <a:schemeClr val="bg2">
                  <a:lumMod val="25000"/>
                </a:schemeClr>
              </a:solidFill>
            </a:endParaRPr>
          </a:p>
        </p:txBody>
      </p:sp>
      <p:pic>
        <p:nvPicPr>
          <p:cNvPr id="173" name="Picture 172"/>
          <p:cNvPicPr>
            <a:picLocks noChangeAspect="1"/>
          </p:cNvPicPr>
          <p:nvPr/>
        </p:nvPicPr>
        <p:blipFill rotWithShape="1">
          <a:blip r:embed="rId2">
            <a:extLst>
              <a:ext uri="{28A0092B-C50C-407E-A947-70E740481C1C}">
                <a14:useLocalDpi xmlns:a14="http://schemas.microsoft.com/office/drawing/2010/main" val="0"/>
              </a:ext>
            </a:extLst>
          </a:blip>
          <a:srcRect t="56258" r="48056" b="4464"/>
          <a:stretch/>
        </p:blipFill>
        <p:spPr>
          <a:xfrm>
            <a:off x="1752599" y="1505455"/>
            <a:ext cx="4658194" cy="2633407"/>
          </a:xfrm>
          <a:prstGeom prst="rect">
            <a:avLst/>
          </a:prstGeom>
        </p:spPr>
      </p:pic>
      <p:pic>
        <p:nvPicPr>
          <p:cNvPr id="174" name="Picture 173"/>
          <p:cNvPicPr>
            <a:picLocks noChangeAspect="1"/>
          </p:cNvPicPr>
          <p:nvPr/>
        </p:nvPicPr>
        <p:blipFill rotWithShape="1">
          <a:blip r:embed="rId2">
            <a:extLst>
              <a:ext uri="{28A0092B-C50C-407E-A947-70E740481C1C}">
                <a14:useLocalDpi xmlns:a14="http://schemas.microsoft.com/office/drawing/2010/main" val="0"/>
              </a:ext>
            </a:extLst>
          </a:blip>
          <a:srcRect l="1" t="5846" r="47969" b="51134"/>
          <a:stretch/>
        </p:blipFill>
        <p:spPr>
          <a:xfrm>
            <a:off x="8385651" y="1518019"/>
            <a:ext cx="4319696" cy="2670256"/>
          </a:xfrm>
          <a:prstGeom prst="rect">
            <a:avLst/>
          </a:prstGeom>
        </p:spPr>
      </p:pic>
    </p:spTree>
    <p:extLst>
      <p:ext uri="{BB962C8B-B14F-4D97-AF65-F5344CB8AC3E}">
        <p14:creationId xmlns:p14="http://schemas.microsoft.com/office/powerpoint/2010/main" val="9508959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5764" y="5079491"/>
            <a:ext cx="4527201" cy="559640"/>
          </a:xfrm>
          <a:prstGeom prst="rect">
            <a:avLst/>
          </a:prstGeom>
        </p:spPr>
        <p:txBody>
          <a:bodyPr wrap="none">
            <a:spAutoFit/>
          </a:bodyPr>
          <a:lstStyle/>
          <a:p>
            <a:pPr>
              <a:lnSpc>
                <a:spcPts val="3350"/>
              </a:lnSpc>
            </a:pPr>
            <a:r>
              <a:rPr lang="en-US" sz="3900" dirty="0">
                <a:solidFill>
                  <a:srgbClr val="9C5461"/>
                </a:solidFill>
                <a:latin typeface="DM Sans Semi Bold" pitchFamily="34" charset="0"/>
                <a:ea typeface="DM Sans Semi Bold" pitchFamily="34" charset="-122"/>
                <a:cs typeface="DM Sans Semi Bold" pitchFamily="34" charset="-120"/>
              </a:rPr>
              <a:t>System Schematic</a:t>
            </a:r>
            <a:endParaRPr lang="en-US" sz="3900" dirty="0"/>
          </a:p>
        </p:txBody>
      </p:sp>
      <p:grpSp>
        <p:nvGrpSpPr>
          <p:cNvPr id="6" name="Group 5">
            <a:extLst>
              <a:ext uri="{FF2B5EF4-FFF2-40B4-BE49-F238E27FC236}">
                <a16:creationId xmlns:a16="http://schemas.microsoft.com/office/drawing/2014/main" id="{5FE0E203-6B41-CE69-8E51-62ECA6BC261E}"/>
              </a:ext>
            </a:extLst>
          </p:cNvPr>
          <p:cNvGrpSpPr/>
          <p:nvPr/>
        </p:nvGrpSpPr>
        <p:grpSpPr>
          <a:xfrm>
            <a:off x="2686513" y="105225"/>
            <a:ext cx="11487039" cy="7844041"/>
            <a:chOff x="1005930" y="316036"/>
            <a:chExt cx="9159660" cy="6245221"/>
          </a:xfrm>
        </p:grpSpPr>
        <p:sp>
          <p:nvSpPr>
            <p:cNvPr id="7" name="Trapezium 3">
              <a:extLst>
                <a:ext uri="{FF2B5EF4-FFF2-40B4-BE49-F238E27FC236}">
                  <a16:creationId xmlns:a16="http://schemas.microsoft.com/office/drawing/2014/main" id="{A15D4450-746C-2305-23BD-094374EA88D5}"/>
                </a:ext>
              </a:extLst>
            </p:cNvPr>
            <p:cNvSpPr/>
            <p:nvPr/>
          </p:nvSpPr>
          <p:spPr>
            <a:xfrm rot="5400000">
              <a:off x="4565696" y="3773536"/>
              <a:ext cx="914400" cy="1216152"/>
            </a:xfrm>
            <a:prstGeom prst="trapezoid">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160"/>
            </a:p>
          </p:txBody>
        </p:sp>
        <p:sp>
          <p:nvSpPr>
            <p:cNvPr id="8" name="Trapezium 4">
              <a:extLst>
                <a:ext uri="{FF2B5EF4-FFF2-40B4-BE49-F238E27FC236}">
                  <a16:creationId xmlns:a16="http://schemas.microsoft.com/office/drawing/2014/main" id="{1BEAFB0A-8FA6-A22C-4F52-0311C2910651}"/>
                </a:ext>
              </a:extLst>
            </p:cNvPr>
            <p:cNvSpPr/>
            <p:nvPr/>
          </p:nvSpPr>
          <p:spPr>
            <a:xfrm rot="16200000">
              <a:off x="8185914" y="3773536"/>
              <a:ext cx="914400" cy="1216152"/>
            </a:xfrm>
            <a:prstGeom prst="trapezoid">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160"/>
            </a:p>
          </p:txBody>
        </p:sp>
        <p:sp>
          <p:nvSpPr>
            <p:cNvPr id="9" name="Rectangle: Single Corner Rounded 5">
              <a:extLst>
                <a:ext uri="{FF2B5EF4-FFF2-40B4-BE49-F238E27FC236}">
                  <a16:creationId xmlns:a16="http://schemas.microsoft.com/office/drawing/2014/main" id="{9AFA50AB-123D-66AE-73B7-14DCC1D8A6EC}"/>
                </a:ext>
              </a:extLst>
            </p:cNvPr>
            <p:cNvSpPr/>
            <p:nvPr/>
          </p:nvSpPr>
          <p:spPr>
            <a:xfrm>
              <a:off x="6032188" y="3010011"/>
              <a:ext cx="1725282" cy="470227"/>
            </a:xfrm>
            <a:prstGeom prst="round1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160"/>
            </a:p>
          </p:txBody>
        </p:sp>
        <p:sp>
          <p:nvSpPr>
            <p:cNvPr id="10" name="L-Shape 9">
              <a:extLst>
                <a:ext uri="{FF2B5EF4-FFF2-40B4-BE49-F238E27FC236}">
                  <a16:creationId xmlns:a16="http://schemas.microsoft.com/office/drawing/2014/main" id="{CAD850D7-EC62-EE11-F551-7B00F5EA5F59}"/>
                </a:ext>
              </a:extLst>
            </p:cNvPr>
            <p:cNvSpPr/>
            <p:nvPr/>
          </p:nvSpPr>
          <p:spPr>
            <a:xfrm>
              <a:off x="6394496" y="2981930"/>
              <a:ext cx="258792" cy="327804"/>
            </a:xfrm>
            <a:prstGeom prst="corner">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160"/>
            </a:p>
          </p:txBody>
        </p:sp>
        <p:cxnSp>
          <p:nvCxnSpPr>
            <p:cNvPr id="11" name="Straight Connector 10">
              <a:extLst>
                <a:ext uri="{FF2B5EF4-FFF2-40B4-BE49-F238E27FC236}">
                  <a16:creationId xmlns:a16="http://schemas.microsoft.com/office/drawing/2014/main" id="{3DD929EE-4C64-E8D4-1B88-2F124D2E7350}"/>
                </a:ext>
              </a:extLst>
            </p:cNvPr>
            <p:cNvCxnSpPr>
              <a:cxnSpLocks/>
            </p:cNvCxnSpPr>
            <p:nvPr/>
          </p:nvCxnSpPr>
          <p:spPr>
            <a:xfrm flipV="1">
              <a:off x="5630973" y="3245124"/>
              <a:ext cx="0" cy="994326"/>
            </a:xfrm>
            <a:prstGeom prst="line">
              <a:avLst/>
            </a:prstGeom>
            <a:noFill/>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BDBFBE21-2D9A-1978-2EBE-7ADA7ED51D71}"/>
                </a:ext>
              </a:extLst>
            </p:cNvPr>
            <p:cNvCxnSpPr>
              <a:stCxn id="9" idx="1"/>
            </p:cNvCxnSpPr>
            <p:nvPr/>
          </p:nvCxnSpPr>
          <p:spPr>
            <a:xfrm flipH="1" flipV="1">
              <a:off x="5630973" y="3245124"/>
              <a:ext cx="401215" cy="1"/>
            </a:xfrm>
            <a:prstGeom prst="line">
              <a:avLst/>
            </a:prstGeom>
            <a:noFill/>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AFD6507B-E960-E680-BB56-09669821E29B}"/>
                </a:ext>
              </a:extLst>
            </p:cNvPr>
            <p:cNvCxnSpPr>
              <a:cxnSpLocks/>
            </p:cNvCxnSpPr>
            <p:nvPr/>
          </p:nvCxnSpPr>
          <p:spPr>
            <a:xfrm flipV="1">
              <a:off x="8035038" y="3245124"/>
              <a:ext cx="0" cy="994326"/>
            </a:xfrm>
            <a:prstGeom prst="line">
              <a:avLst/>
            </a:prstGeom>
            <a:noFill/>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A11CD4AA-3296-1607-F94C-DC24EC75B3EA}"/>
                </a:ext>
              </a:extLst>
            </p:cNvPr>
            <p:cNvCxnSpPr>
              <a:stCxn id="9" idx="3"/>
            </p:cNvCxnSpPr>
            <p:nvPr/>
          </p:nvCxnSpPr>
          <p:spPr>
            <a:xfrm flipV="1">
              <a:off x="7757470" y="3245124"/>
              <a:ext cx="277568" cy="1"/>
            </a:xfrm>
            <a:prstGeom prst="line">
              <a:avLst/>
            </a:prstGeom>
            <a:noFill/>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E3821786-C6C9-DAC2-ED5A-440EA2A3A947}"/>
                </a:ext>
              </a:extLst>
            </p:cNvPr>
            <p:cNvCxnSpPr>
              <a:cxnSpLocks/>
            </p:cNvCxnSpPr>
            <p:nvPr/>
          </p:nvCxnSpPr>
          <p:spPr>
            <a:xfrm flipH="1">
              <a:off x="4414819" y="4838812"/>
              <a:ext cx="1" cy="1419132"/>
            </a:xfrm>
            <a:prstGeom prst="line">
              <a:avLst/>
            </a:prstGeom>
            <a:noFill/>
            <a:ln>
              <a:solidFill>
                <a:schemeClr val="tx1"/>
              </a:solidFill>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523959B7-2C28-FFE7-A67C-A61700B52296}"/>
                </a:ext>
              </a:extLst>
            </p:cNvPr>
            <p:cNvCxnSpPr>
              <a:cxnSpLocks/>
            </p:cNvCxnSpPr>
            <p:nvPr/>
          </p:nvCxnSpPr>
          <p:spPr>
            <a:xfrm flipH="1">
              <a:off x="9235459" y="4838812"/>
              <a:ext cx="1" cy="1419132"/>
            </a:xfrm>
            <a:prstGeom prst="line">
              <a:avLst/>
            </a:prstGeom>
            <a:noFill/>
            <a:ln>
              <a:solidFill>
                <a:schemeClr val="tx1"/>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991474D6-E473-5415-8ACD-BE34F84BB629}"/>
                </a:ext>
              </a:extLst>
            </p:cNvPr>
            <p:cNvSpPr txBox="1"/>
            <p:nvPr/>
          </p:nvSpPr>
          <p:spPr>
            <a:xfrm>
              <a:off x="6220367" y="3569122"/>
              <a:ext cx="1348927" cy="446276"/>
            </a:xfrm>
            <a:prstGeom prst="rect">
              <a:avLst/>
            </a:prstGeom>
            <a:noFill/>
          </p:spPr>
          <p:txBody>
            <a:bodyPr wrap="none" rtlCol="0">
              <a:spAutoFit/>
            </a:bodyPr>
            <a:lstStyle/>
            <a:p>
              <a:pPr algn="ctr"/>
              <a:r>
                <a:rPr lang="en-GB" sz="1440" dirty="0"/>
                <a:t>Biogas Combustion</a:t>
              </a:r>
            </a:p>
            <a:p>
              <a:pPr algn="ctr"/>
              <a:r>
                <a:rPr lang="en-GB" sz="1440" dirty="0"/>
                <a:t>chamber</a:t>
              </a:r>
            </a:p>
          </p:txBody>
        </p:sp>
        <p:cxnSp>
          <p:nvCxnSpPr>
            <p:cNvPr id="18" name="Straight Connector 17">
              <a:extLst>
                <a:ext uri="{FF2B5EF4-FFF2-40B4-BE49-F238E27FC236}">
                  <a16:creationId xmlns:a16="http://schemas.microsoft.com/office/drawing/2014/main" id="{D1F1D621-638C-6A25-B3F5-4B9C653B814E}"/>
                </a:ext>
              </a:extLst>
            </p:cNvPr>
            <p:cNvCxnSpPr>
              <a:cxnSpLocks/>
            </p:cNvCxnSpPr>
            <p:nvPr/>
          </p:nvCxnSpPr>
          <p:spPr>
            <a:xfrm flipV="1">
              <a:off x="3805630" y="4381611"/>
              <a:ext cx="5885411" cy="10851"/>
            </a:xfrm>
            <a:prstGeom prst="line">
              <a:avLst/>
            </a:prstGeom>
            <a:noFill/>
            <a:ln w="19050" cap="flat" cmpd="sng" algn="ctr">
              <a:solidFill>
                <a:schemeClr val="dk1"/>
              </a:solidFill>
              <a:prstDash val="lgDashDotDot"/>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9" name="Rectangle: Single Corner Rounded 25">
              <a:extLst>
                <a:ext uri="{FF2B5EF4-FFF2-40B4-BE49-F238E27FC236}">
                  <a16:creationId xmlns:a16="http://schemas.microsoft.com/office/drawing/2014/main" id="{8DA91D6E-0A81-35F5-6268-EB26C9F62A7E}"/>
                </a:ext>
              </a:extLst>
            </p:cNvPr>
            <p:cNvSpPr/>
            <p:nvPr/>
          </p:nvSpPr>
          <p:spPr>
            <a:xfrm>
              <a:off x="9251190" y="4276417"/>
              <a:ext cx="914400" cy="259900"/>
            </a:xfrm>
            <a:prstGeom prst="round1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160"/>
            </a:p>
          </p:txBody>
        </p:sp>
        <p:sp>
          <p:nvSpPr>
            <p:cNvPr id="20" name="Rectangle: Single Corner Rounded 26">
              <a:extLst>
                <a:ext uri="{FF2B5EF4-FFF2-40B4-BE49-F238E27FC236}">
                  <a16:creationId xmlns:a16="http://schemas.microsoft.com/office/drawing/2014/main" id="{05AC5582-FDF8-88DD-A98E-715154CF5C2A}"/>
                </a:ext>
              </a:extLst>
            </p:cNvPr>
            <p:cNvSpPr/>
            <p:nvPr/>
          </p:nvSpPr>
          <p:spPr>
            <a:xfrm>
              <a:off x="3483071" y="4262512"/>
              <a:ext cx="914400" cy="259900"/>
            </a:xfrm>
            <a:prstGeom prst="round1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160"/>
            </a:p>
          </p:txBody>
        </p:sp>
        <p:sp>
          <p:nvSpPr>
            <p:cNvPr id="21" name="TextBox 20">
              <a:extLst>
                <a:ext uri="{FF2B5EF4-FFF2-40B4-BE49-F238E27FC236}">
                  <a16:creationId xmlns:a16="http://schemas.microsoft.com/office/drawing/2014/main" id="{04B65C10-8625-AF83-7864-0145B6AE5689}"/>
                </a:ext>
              </a:extLst>
            </p:cNvPr>
            <p:cNvSpPr txBox="1"/>
            <p:nvPr/>
          </p:nvSpPr>
          <p:spPr>
            <a:xfrm>
              <a:off x="4592389" y="4381610"/>
              <a:ext cx="656163" cy="200055"/>
            </a:xfrm>
            <a:prstGeom prst="rect">
              <a:avLst/>
            </a:prstGeom>
            <a:noFill/>
          </p:spPr>
          <p:txBody>
            <a:bodyPr wrap="none" rtlCol="0">
              <a:spAutoFit/>
            </a:bodyPr>
            <a:lstStyle/>
            <a:p>
              <a:pPr algn="ctr"/>
              <a:r>
                <a:rPr lang="en-GB" sz="960" dirty="0"/>
                <a:t>Compressor</a:t>
              </a:r>
            </a:p>
          </p:txBody>
        </p:sp>
        <p:sp>
          <p:nvSpPr>
            <p:cNvPr id="22" name="TextBox 21">
              <a:extLst>
                <a:ext uri="{FF2B5EF4-FFF2-40B4-BE49-F238E27FC236}">
                  <a16:creationId xmlns:a16="http://schemas.microsoft.com/office/drawing/2014/main" id="{01C161FB-12DC-5C06-618F-E42E07A5EEE0}"/>
                </a:ext>
              </a:extLst>
            </p:cNvPr>
            <p:cNvSpPr txBox="1"/>
            <p:nvPr/>
          </p:nvSpPr>
          <p:spPr>
            <a:xfrm>
              <a:off x="8303443" y="4381610"/>
              <a:ext cx="474489" cy="200055"/>
            </a:xfrm>
            <a:prstGeom prst="rect">
              <a:avLst/>
            </a:prstGeom>
            <a:noFill/>
          </p:spPr>
          <p:txBody>
            <a:bodyPr wrap="none" rtlCol="0">
              <a:spAutoFit/>
            </a:bodyPr>
            <a:lstStyle/>
            <a:p>
              <a:pPr algn="ctr"/>
              <a:r>
                <a:rPr lang="en-GB" sz="960" dirty="0"/>
                <a:t>Turbine</a:t>
              </a:r>
            </a:p>
          </p:txBody>
        </p:sp>
        <p:sp>
          <p:nvSpPr>
            <p:cNvPr id="23" name="TextBox 22">
              <a:extLst>
                <a:ext uri="{FF2B5EF4-FFF2-40B4-BE49-F238E27FC236}">
                  <a16:creationId xmlns:a16="http://schemas.microsoft.com/office/drawing/2014/main" id="{7BDE39A6-38E1-5B60-EA14-E3FBF5D8B95E}"/>
                </a:ext>
              </a:extLst>
            </p:cNvPr>
            <p:cNvSpPr txBox="1"/>
            <p:nvPr/>
          </p:nvSpPr>
          <p:spPr>
            <a:xfrm>
              <a:off x="4231693" y="6299647"/>
              <a:ext cx="331555" cy="261610"/>
            </a:xfrm>
            <a:prstGeom prst="rect">
              <a:avLst/>
            </a:prstGeom>
            <a:noFill/>
          </p:spPr>
          <p:txBody>
            <a:bodyPr wrap="none" rtlCol="0">
              <a:spAutoFit/>
            </a:bodyPr>
            <a:lstStyle/>
            <a:p>
              <a:pPr algn="ctr"/>
              <a:r>
                <a:rPr lang="en-GB" sz="1440" dirty="0"/>
                <a:t>Air</a:t>
              </a:r>
            </a:p>
          </p:txBody>
        </p:sp>
        <p:sp>
          <p:nvSpPr>
            <p:cNvPr id="24" name="TextBox 23">
              <a:extLst>
                <a:ext uri="{FF2B5EF4-FFF2-40B4-BE49-F238E27FC236}">
                  <a16:creationId xmlns:a16="http://schemas.microsoft.com/office/drawing/2014/main" id="{899BC3EB-672C-7FE1-0814-68F3B7A808C2}"/>
                </a:ext>
              </a:extLst>
            </p:cNvPr>
            <p:cNvSpPr txBox="1"/>
            <p:nvPr/>
          </p:nvSpPr>
          <p:spPr>
            <a:xfrm>
              <a:off x="8728933" y="6299646"/>
              <a:ext cx="1044517" cy="261610"/>
            </a:xfrm>
            <a:prstGeom prst="rect">
              <a:avLst/>
            </a:prstGeom>
            <a:noFill/>
          </p:spPr>
          <p:txBody>
            <a:bodyPr wrap="none" rtlCol="0">
              <a:spAutoFit/>
            </a:bodyPr>
            <a:lstStyle/>
            <a:p>
              <a:pPr algn="ctr"/>
              <a:r>
                <a:rPr lang="en-GB" sz="1440" dirty="0"/>
                <a:t>Exhaust Gases</a:t>
              </a:r>
            </a:p>
          </p:txBody>
        </p:sp>
        <p:sp>
          <p:nvSpPr>
            <p:cNvPr id="25" name="Arrow: Curved Right 31">
              <a:extLst>
                <a:ext uri="{FF2B5EF4-FFF2-40B4-BE49-F238E27FC236}">
                  <a16:creationId xmlns:a16="http://schemas.microsoft.com/office/drawing/2014/main" id="{210CB7B3-8FE4-3754-B9AD-9F15F1EE278E}"/>
                </a:ext>
              </a:extLst>
            </p:cNvPr>
            <p:cNvSpPr/>
            <p:nvPr/>
          </p:nvSpPr>
          <p:spPr>
            <a:xfrm flipV="1">
              <a:off x="9543595" y="4030787"/>
              <a:ext cx="329590" cy="701645"/>
            </a:xfrm>
            <a:prstGeom prst="curvedRightArrow">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160">
                <a:solidFill>
                  <a:schemeClr val="tx1"/>
                </a:solidFill>
              </a:endParaRPr>
            </a:p>
          </p:txBody>
        </p:sp>
        <p:sp>
          <p:nvSpPr>
            <p:cNvPr id="26" name="Rectangle 25">
              <a:extLst>
                <a:ext uri="{FF2B5EF4-FFF2-40B4-BE49-F238E27FC236}">
                  <a16:creationId xmlns:a16="http://schemas.microsoft.com/office/drawing/2014/main" id="{700D7580-7F46-E39C-4824-DB3CF3548137}"/>
                </a:ext>
              </a:extLst>
            </p:cNvPr>
            <p:cNvSpPr/>
            <p:nvPr/>
          </p:nvSpPr>
          <p:spPr>
            <a:xfrm>
              <a:off x="6210047" y="1983792"/>
              <a:ext cx="500332" cy="607141"/>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160"/>
            </a:p>
          </p:txBody>
        </p:sp>
        <p:sp>
          <p:nvSpPr>
            <p:cNvPr id="27" name="TextBox 26">
              <a:extLst>
                <a:ext uri="{FF2B5EF4-FFF2-40B4-BE49-F238E27FC236}">
                  <a16:creationId xmlns:a16="http://schemas.microsoft.com/office/drawing/2014/main" id="{D1DF10F6-461D-741C-7B1D-FD9D400E3298}"/>
                </a:ext>
              </a:extLst>
            </p:cNvPr>
            <p:cNvSpPr txBox="1"/>
            <p:nvPr/>
          </p:nvSpPr>
          <p:spPr>
            <a:xfrm>
              <a:off x="6179553" y="2131845"/>
              <a:ext cx="561318" cy="446276"/>
            </a:xfrm>
            <a:prstGeom prst="rect">
              <a:avLst/>
            </a:prstGeom>
            <a:noFill/>
          </p:spPr>
          <p:txBody>
            <a:bodyPr wrap="none" rtlCol="0">
              <a:spAutoFit/>
            </a:bodyPr>
            <a:lstStyle/>
            <a:p>
              <a:pPr algn="ctr"/>
              <a:r>
                <a:rPr lang="en-GB" sz="960" dirty="0"/>
                <a:t>Enhanced</a:t>
              </a:r>
            </a:p>
            <a:p>
              <a:pPr algn="ctr"/>
              <a:r>
                <a:rPr lang="en-GB" sz="960" dirty="0"/>
                <a:t>Biogas</a:t>
              </a:r>
            </a:p>
            <a:p>
              <a:pPr algn="ctr"/>
              <a:r>
                <a:rPr lang="en-GB" sz="960" dirty="0"/>
                <a:t>Collector</a:t>
              </a:r>
            </a:p>
          </p:txBody>
        </p:sp>
        <p:cxnSp>
          <p:nvCxnSpPr>
            <p:cNvPr id="28" name="Straight Connector 27">
              <a:extLst>
                <a:ext uri="{FF2B5EF4-FFF2-40B4-BE49-F238E27FC236}">
                  <a16:creationId xmlns:a16="http://schemas.microsoft.com/office/drawing/2014/main" id="{20F971A8-29F0-3797-669A-C1619DA849D4}"/>
                </a:ext>
              </a:extLst>
            </p:cNvPr>
            <p:cNvCxnSpPr>
              <a:stCxn id="10" idx="3"/>
              <a:endCxn id="26" idx="2"/>
            </p:cNvCxnSpPr>
            <p:nvPr/>
          </p:nvCxnSpPr>
          <p:spPr>
            <a:xfrm flipV="1">
              <a:off x="6459194" y="2590933"/>
              <a:ext cx="1019" cy="390997"/>
            </a:xfrm>
            <a:prstGeom prst="line">
              <a:avLst/>
            </a:prstGeom>
            <a:noFill/>
            <a:ln>
              <a:solidFill>
                <a:schemeClr val="tx1"/>
              </a:solidFill>
              <a:headEnd type="triangle" w="med" len="med"/>
              <a:tailEnd type="none" w="med" len="med"/>
            </a:ln>
          </p:spPr>
          <p:style>
            <a:lnRef idx="2">
              <a:schemeClr val="accent1"/>
            </a:lnRef>
            <a:fillRef idx="0">
              <a:schemeClr val="accent1"/>
            </a:fillRef>
            <a:effectRef idx="1">
              <a:schemeClr val="accent1"/>
            </a:effectRef>
            <a:fontRef idx="minor">
              <a:schemeClr val="tx1"/>
            </a:fontRef>
          </p:style>
        </p:cxnSp>
        <p:sp>
          <p:nvSpPr>
            <p:cNvPr id="29" name="Rectangle 28">
              <a:extLst>
                <a:ext uri="{FF2B5EF4-FFF2-40B4-BE49-F238E27FC236}">
                  <a16:creationId xmlns:a16="http://schemas.microsoft.com/office/drawing/2014/main" id="{49BAC414-92DB-06AF-2AB1-D72D6DEA6349}"/>
                </a:ext>
              </a:extLst>
            </p:cNvPr>
            <p:cNvSpPr/>
            <p:nvPr/>
          </p:nvSpPr>
          <p:spPr>
            <a:xfrm>
              <a:off x="7389194" y="1207453"/>
              <a:ext cx="500332" cy="607141"/>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160"/>
            </a:p>
          </p:txBody>
        </p:sp>
        <p:sp>
          <p:nvSpPr>
            <p:cNvPr id="30" name="TextBox 29">
              <a:extLst>
                <a:ext uri="{FF2B5EF4-FFF2-40B4-BE49-F238E27FC236}">
                  <a16:creationId xmlns:a16="http://schemas.microsoft.com/office/drawing/2014/main" id="{91017200-A3C2-A207-9D75-F8AFBD6B4B75}"/>
                </a:ext>
              </a:extLst>
            </p:cNvPr>
            <p:cNvSpPr txBox="1"/>
            <p:nvPr/>
          </p:nvSpPr>
          <p:spPr>
            <a:xfrm>
              <a:off x="7485606" y="1355506"/>
              <a:ext cx="307510" cy="230832"/>
            </a:xfrm>
            <a:prstGeom prst="rect">
              <a:avLst/>
            </a:prstGeom>
            <a:noFill/>
          </p:spPr>
          <p:txBody>
            <a:bodyPr wrap="none" rtlCol="0">
              <a:spAutoFit/>
            </a:bodyPr>
            <a:lstStyle/>
            <a:p>
              <a:pPr algn="ctr"/>
              <a:r>
                <a:rPr lang="en-GB" sz="1200" dirty="0"/>
                <a:t>AD</a:t>
              </a:r>
            </a:p>
          </p:txBody>
        </p:sp>
        <p:sp>
          <p:nvSpPr>
            <p:cNvPr id="31" name="Rectangle 30">
              <a:extLst>
                <a:ext uri="{FF2B5EF4-FFF2-40B4-BE49-F238E27FC236}">
                  <a16:creationId xmlns:a16="http://schemas.microsoft.com/office/drawing/2014/main" id="{0CBA49E2-0F6A-C21C-809B-0CC00825A6A9}"/>
                </a:ext>
              </a:extLst>
            </p:cNvPr>
            <p:cNvSpPr/>
            <p:nvPr/>
          </p:nvSpPr>
          <p:spPr>
            <a:xfrm>
              <a:off x="4232212" y="2051756"/>
              <a:ext cx="694719" cy="60714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160"/>
            </a:p>
          </p:txBody>
        </p:sp>
        <p:sp>
          <p:nvSpPr>
            <p:cNvPr id="32" name="Rectangle 31">
              <a:extLst>
                <a:ext uri="{FF2B5EF4-FFF2-40B4-BE49-F238E27FC236}">
                  <a16:creationId xmlns:a16="http://schemas.microsoft.com/office/drawing/2014/main" id="{288A3ADA-665F-6263-EE07-ABEFCBAA46D7}"/>
                </a:ext>
              </a:extLst>
            </p:cNvPr>
            <p:cNvSpPr/>
            <p:nvPr/>
          </p:nvSpPr>
          <p:spPr>
            <a:xfrm>
              <a:off x="4232212" y="903882"/>
              <a:ext cx="694719" cy="60714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160"/>
            </a:p>
          </p:txBody>
        </p:sp>
        <p:cxnSp>
          <p:nvCxnSpPr>
            <p:cNvPr id="33" name="Straight Connector 32">
              <a:extLst>
                <a:ext uri="{FF2B5EF4-FFF2-40B4-BE49-F238E27FC236}">
                  <a16:creationId xmlns:a16="http://schemas.microsoft.com/office/drawing/2014/main" id="{5C5BCDA4-6293-7227-1480-402B3392ABCB}"/>
                </a:ext>
              </a:extLst>
            </p:cNvPr>
            <p:cNvCxnSpPr>
              <a:cxnSpLocks/>
              <a:stCxn id="29" idx="3"/>
            </p:cNvCxnSpPr>
            <p:nvPr/>
          </p:nvCxnSpPr>
          <p:spPr>
            <a:xfrm>
              <a:off x="7889526" y="1511024"/>
              <a:ext cx="726661" cy="0"/>
            </a:xfrm>
            <a:prstGeom prst="line">
              <a:avLst/>
            </a:prstGeom>
            <a:noFill/>
            <a:ln>
              <a:solidFill>
                <a:schemeClr val="tx1"/>
              </a:solidFill>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34" name="Straight Connector 33">
              <a:extLst>
                <a:ext uri="{FF2B5EF4-FFF2-40B4-BE49-F238E27FC236}">
                  <a16:creationId xmlns:a16="http://schemas.microsoft.com/office/drawing/2014/main" id="{BD54AD44-AFAD-AC8F-E84D-C55B14FD0888}"/>
                </a:ext>
              </a:extLst>
            </p:cNvPr>
            <p:cNvCxnSpPr/>
            <p:nvPr/>
          </p:nvCxnSpPr>
          <p:spPr>
            <a:xfrm>
              <a:off x="4920470" y="1355506"/>
              <a:ext cx="505652" cy="0"/>
            </a:xfrm>
            <a:prstGeom prst="line">
              <a:avLst/>
            </a:prstGeom>
            <a:noFill/>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493CC923-2D21-7C3C-C5BF-472601A656D1}"/>
                </a:ext>
              </a:extLst>
            </p:cNvPr>
            <p:cNvCxnSpPr/>
            <p:nvPr/>
          </p:nvCxnSpPr>
          <p:spPr>
            <a:xfrm>
              <a:off x="4926931" y="2287362"/>
              <a:ext cx="505652" cy="0"/>
            </a:xfrm>
            <a:prstGeom prst="line">
              <a:avLst/>
            </a:prstGeom>
            <a:noFill/>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008C0B7A-BB6A-625E-8BE5-F29F7222CFB9}"/>
                </a:ext>
              </a:extLst>
            </p:cNvPr>
            <p:cNvCxnSpPr>
              <a:cxnSpLocks/>
            </p:cNvCxnSpPr>
            <p:nvPr/>
          </p:nvCxnSpPr>
          <p:spPr>
            <a:xfrm flipH="1">
              <a:off x="5414241" y="1355506"/>
              <a:ext cx="11881" cy="941336"/>
            </a:xfrm>
            <a:prstGeom prst="line">
              <a:avLst/>
            </a:prstGeom>
            <a:noFill/>
            <a:ln>
              <a:solidFill>
                <a:schemeClr val="tx1"/>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cxnSp>
        <p:sp>
          <p:nvSpPr>
            <p:cNvPr id="37" name="Oval 36">
              <a:extLst>
                <a:ext uri="{FF2B5EF4-FFF2-40B4-BE49-F238E27FC236}">
                  <a16:creationId xmlns:a16="http://schemas.microsoft.com/office/drawing/2014/main" id="{F1FF61B6-D435-5096-B028-0007FCFEB8BD}"/>
                </a:ext>
              </a:extLst>
            </p:cNvPr>
            <p:cNvSpPr/>
            <p:nvPr/>
          </p:nvSpPr>
          <p:spPr>
            <a:xfrm>
              <a:off x="3257819" y="1620626"/>
              <a:ext cx="252190" cy="259900"/>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160"/>
            </a:p>
          </p:txBody>
        </p:sp>
        <p:sp>
          <p:nvSpPr>
            <p:cNvPr id="38" name="Isosceles Triangle 37">
              <a:extLst>
                <a:ext uri="{FF2B5EF4-FFF2-40B4-BE49-F238E27FC236}">
                  <a16:creationId xmlns:a16="http://schemas.microsoft.com/office/drawing/2014/main" id="{E55CB971-5D0C-57F5-C57A-AC067373F548}"/>
                </a:ext>
              </a:extLst>
            </p:cNvPr>
            <p:cNvSpPr/>
            <p:nvPr/>
          </p:nvSpPr>
          <p:spPr>
            <a:xfrm>
              <a:off x="3290752" y="1587565"/>
              <a:ext cx="186324" cy="227029"/>
            </a:xfrm>
            <a:prstGeom prst="triangl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160"/>
            </a:p>
          </p:txBody>
        </p:sp>
        <p:cxnSp>
          <p:nvCxnSpPr>
            <p:cNvPr id="39" name="Straight Connector 38">
              <a:extLst>
                <a:ext uri="{FF2B5EF4-FFF2-40B4-BE49-F238E27FC236}">
                  <a16:creationId xmlns:a16="http://schemas.microsoft.com/office/drawing/2014/main" id="{FBCE2125-B3F3-AEDE-76FB-A44795882721}"/>
                </a:ext>
              </a:extLst>
            </p:cNvPr>
            <p:cNvCxnSpPr>
              <a:stCxn id="37" idx="4"/>
            </p:cNvCxnSpPr>
            <p:nvPr/>
          </p:nvCxnSpPr>
          <p:spPr>
            <a:xfrm>
              <a:off x="3383914" y="1880526"/>
              <a:ext cx="0" cy="451374"/>
            </a:xfrm>
            <a:prstGeom prst="line">
              <a:avLst/>
            </a:prstGeom>
            <a:noFill/>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0" name="Straight Connector 39">
              <a:extLst>
                <a:ext uri="{FF2B5EF4-FFF2-40B4-BE49-F238E27FC236}">
                  <a16:creationId xmlns:a16="http://schemas.microsoft.com/office/drawing/2014/main" id="{4B4149D2-68FB-86EC-4DC3-5EC72412782C}"/>
                </a:ext>
              </a:extLst>
            </p:cNvPr>
            <p:cNvCxnSpPr/>
            <p:nvPr/>
          </p:nvCxnSpPr>
          <p:spPr>
            <a:xfrm flipH="1">
              <a:off x="3383914" y="1355506"/>
              <a:ext cx="831455" cy="0"/>
            </a:xfrm>
            <a:prstGeom prst="line">
              <a:avLst/>
            </a:prstGeom>
            <a:noFill/>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1" name="Straight Connector 40">
              <a:extLst>
                <a:ext uri="{FF2B5EF4-FFF2-40B4-BE49-F238E27FC236}">
                  <a16:creationId xmlns:a16="http://schemas.microsoft.com/office/drawing/2014/main" id="{B48DA13C-E318-8CDC-A2F7-C88967A3CAC5}"/>
                </a:ext>
              </a:extLst>
            </p:cNvPr>
            <p:cNvCxnSpPr>
              <a:stCxn id="38" idx="0"/>
            </p:cNvCxnSpPr>
            <p:nvPr/>
          </p:nvCxnSpPr>
          <p:spPr>
            <a:xfrm flipV="1">
              <a:off x="3383914" y="1355506"/>
              <a:ext cx="0" cy="232059"/>
            </a:xfrm>
            <a:prstGeom prst="line">
              <a:avLst/>
            </a:prstGeom>
            <a:noFill/>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85A86E84-6D9A-60AF-F0B0-B3BBBA77BB0A}"/>
                </a:ext>
              </a:extLst>
            </p:cNvPr>
            <p:cNvCxnSpPr>
              <a:cxnSpLocks/>
              <a:endCxn id="31" idx="1"/>
            </p:cNvCxnSpPr>
            <p:nvPr/>
          </p:nvCxnSpPr>
          <p:spPr>
            <a:xfrm>
              <a:off x="3383914" y="2355327"/>
              <a:ext cx="848298" cy="0"/>
            </a:xfrm>
            <a:prstGeom prst="line">
              <a:avLst/>
            </a:prstGeom>
            <a:noFill/>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3" name="Straight Connector 42">
              <a:extLst>
                <a:ext uri="{FF2B5EF4-FFF2-40B4-BE49-F238E27FC236}">
                  <a16:creationId xmlns:a16="http://schemas.microsoft.com/office/drawing/2014/main" id="{54AFC630-809B-0752-ED6D-5654CCBFC9B5}"/>
                </a:ext>
              </a:extLst>
            </p:cNvPr>
            <p:cNvCxnSpPr>
              <a:stCxn id="31" idx="2"/>
            </p:cNvCxnSpPr>
            <p:nvPr/>
          </p:nvCxnSpPr>
          <p:spPr>
            <a:xfrm flipH="1">
              <a:off x="4579571" y="2658897"/>
              <a:ext cx="1" cy="351114"/>
            </a:xfrm>
            <a:prstGeom prst="line">
              <a:avLst/>
            </a:prstGeom>
            <a:noFill/>
            <a:ln>
              <a:solidFill>
                <a:schemeClr val="tx1"/>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44" name="Straight Connector 43">
              <a:extLst>
                <a:ext uri="{FF2B5EF4-FFF2-40B4-BE49-F238E27FC236}">
                  <a16:creationId xmlns:a16="http://schemas.microsoft.com/office/drawing/2014/main" id="{5B36DDE7-F086-1F4F-7F7D-164BA792DAD1}"/>
                </a:ext>
              </a:extLst>
            </p:cNvPr>
            <p:cNvCxnSpPr>
              <a:cxnSpLocks/>
            </p:cNvCxnSpPr>
            <p:nvPr/>
          </p:nvCxnSpPr>
          <p:spPr>
            <a:xfrm flipH="1">
              <a:off x="2619527" y="2531955"/>
              <a:ext cx="1612685" cy="0"/>
            </a:xfrm>
            <a:prstGeom prst="line">
              <a:avLst/>
            </a:prstGeom>
            <a:noFill/>
            <a:ln>
              <a:solidFill>
                <a:schemeClr val="tx1"/>
              </a:solidFill>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5" name="Straight Connector 44">
              <a:extLst>
                <a:ext uri="{FF2B5EF4-FFF2-40B4-BE49-F238E27FC236}">
                  <a16:creationId xmlns:a16="http://schemas.microsoft.com/office/drawing/2014/main" id="{4F1DA466-CF13-89BC-4800-281109D74F89}"/>
                </a:ext>
              </a:extLst>
            </p:cNvPr>
            <p:cNvCxnSpPr/>
            <p:nvPr/>
          </p:nvCxnSpPr>
          <p:spPr>
            <a:xfrm>
              <a:off x="4926931" y="2531955"/>
              <a:ext cx="904649" cy="0"/>
            </a:xfrm>
            <a:prstGeom prst="line">
              <a:avLst/>
            </a:prstGeom>
            <a:noFill/>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C294392C-7606-490D-2CF2-84E0A99F80B1}"/>
                </a:ext>
              </a:extLst>
            </p:cNvPr>
            <p:cNvCxnSpPr/>
            <p:nvPr/>
          </p:nvCxnSpPr>
          <p:spPr>
            <a:xfrm flipV="1">
              <a:off x="5831580" y="1701079"/>
              <a:ext cx="0" cy="830876"/>
            </a:xfrm>
            <a:prstGeom prst="line">
              <a:avLst/>
            </a:prstGeom>
            <a:noFill/>
            <a:ln>
              <a:solidFill>
                <a:schemeClr val="tx1"/>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47" name="Straight Connector 46">
              <a:extLst>
                <a:ext uri="{FF2B5EF4-FFF2-40B4-BE49-F238E27FC236}">
                  <a16:creationId xmlns:a16="http://schemas.microsoft.com/office/drawing/2014/main" id="{ECAEF150-CFDC-A3BD-36B2-FD20E8EED11F}"/>
                </a:ext>
              </a:extLst>
            </p:cNvPr>
            <p:cNvCxnSpPr/>
            <p:nvPr/>
          </p:nvCxnSpPr>
          <p:spPr>
            <a:xfrm>
              <a:off x="5831580" y="1701079"/>
              <a:ext cx="627614" cy="0"/>
            </a:xfrm>
            <a:prstGeom prst="line">
              <a:avLst/>
            </a:prstGeom>
            <a:noFill/>
            <a:ln>
              <a:solidFill>
                <a:schemeClr val="tx1"/>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939B7FE7-3303-0757-CBE7-5B3554C4E1AD}"/>
                </a:ext>
              </a:extLst>
            </p:cNvPr>
            <p:cNvCxnSpPr>
              <a:stCxn id="26" idx="0"/>
            </p:cNvCxnSpPr>
            <p:nvPr/>
          </p:nvCxnSpPr>
          <p:spPr>
            <a:xfrm flipH="1" flipV="1">
              <a:off x="6459194" y="1701079"/>
              <a:ext cx="1019" cy="282713"/>
            </a:xfrm>
            <a:prstGeom prst="line">
              <a:avLst/>
            </a:prstGeom>
            <a:noFill/>
            <a:ln>
              <a:solidFill>
                <a:schemeClr val="tx1"/>
              </a:solidFill>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9" name="Straight Connector 48">
              <a:extLst>
                <a:ext uri="{FF2B5EF4-FFF2-40B4-BE49-F238E27FC236}">
                  <a16:creationId xmlns:a16="http://schemas.microsoft.com/office/drawing/2014/main" id="{8FEEA4DB-B35D-64FC-4315-1EE2B5EE4BFC}"/>
                </a:ext>
              </a:extLst>
            </p:cNvPr>
            <p:cNvCxnSpPr/>
            <p:nvPr/>
          </p:nvCxnSpPr>
          <p:spPr>
            <a:xfrm>
              <a:off x="4926931" y="1074427"/>
              <a:ext cx="2712429" cy="0"/>
            </a:xfrm>
            <a:prstGeom prst="line">
              <a:avLst/>
            </a:prstGeom>
            <a:noFill/>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76527067-1600-A007-520A-FB84D4F33433}"/>
                </a:ext>
              </a:extLst>
            </p:cNvPr>
            <p:cNvCxnSpPr>
              <a:stCxn id="29" idx="0"/>
            </p:cNvCxnSpPr>
            <p:nvPr/>
          </p:nvCxnSpPr>
          <p:spPr>
            <a:xfrm flipV="1">
              <a:off x="7639360" y="1074427"/>
              <a:ext cx="0" cy="133026"/>
            </a:xfrm>
            <a:prstGeom prst="line">
              <a:avLst/>
            </a:prstGeom>
            <a:noFill/>
            <a:ln>
              <a:solidFill>
                <a:schemeClr val="tx1"/>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cxnSp>
        <p:sp>
          <p:nvSpPr>
            <p:cNvPr id="51" name="TextBox 50">
              <a:extLst>
                <a:ext uri="{FF2B5EF4-FFF2-40B4-BE49-F238E27FC236}">
                  <a16:creationId xmlns:a16="http://schemas.microsoft.com/office/drawing/2014/main" id="{01150296-58F5-7683-F96B-66B9DEA69BB6}"/>
                </a:ext>
              </a:extLst>
            </p:cNvPr>
            <p:cNvSpPr txBox="1"/>
            <p:nvPr/>
          </p:nvSpPr>
          <p:spPr>
            <a:xfrm>
              <a:off x="4386130" y="2251948"/>
              <a:ext cx="478496" cy="200055"/>
            </a:xfrm>
            <a:prstGeom prst="rect">
              <a:avLst/>
            </a:prstGeom>
            <a:noFill/>
          </p:spPr>
          <p:txBody>
            <a:bodyPr wrap="none" rtlCol="0">
              <a:spAutoFit/>
            </a:bodyPr>
            <a:lstStyle/>
            <a:p>
              <a:pPr algn="ctr"/>
              <a:r>
                <a:rPr lang="en-GB" sz="960" dirty="0"/>
                <a:t>Reactor</a:t>
              </a:r>
            </a:p>
          </p:txBody>
        </p:sp>
        <p:sp>
          <p:nvSpPr>
            <p:cNvPr id="52" name="TextBox 51">
              <a:extLst>
                <a:ext uri="{FF2B5EF4-FFF2-40B4-BE49-F238E27FC236}">
                  <a16:creationId xmlns:a16="http://schemas.microsoft.com/office/drawing/2014/main" id="{BD28C374-4EA2-67A2-E8EB-30948D14B9E4}"/>
                </a:ext>
              </a:extLst>
            </p:cNvPr>
            <p:cNvSpPr txBox="1"/>
            <p:nvPr/>
          </p:nvSpPr>
          <p:spPr>
            <a:xfrm>
              <a:off x="4343932" y="1099450"/>
              <a:ext cx="518571" cy="261610"/>
            </a:xfrm>
            <a:prstGeom prst="rect">
              <a:avLst/>
            </a:prstGeom>
            <a:noFill/>
          </p:spPr>
          <p:txBody>
            <a:bodyPr wrap="none" rtlCol="0">
              <a:spAutoFit/>
            </a:bodyPr>
            <a:lstStyle/>
            <a:p>
              <a:pPr algn="ctr"/>
              <a:r>
                <a:rPr lang="en-GB" sz="1440" dirty="0"/>
                <a:t>Boiler</a:t>
              </a:r>
            </a:p>
          </p:txBody>
        </p:sp>
        <p:sp>
          <p:nvSpPr>
            <p:cNvPr id="53" name="TextBox 52">
              <a:extLst>
                <a:ext uri="{FF2B5EF4-FFF2-40B4-BE49-F238E27FC236}">
                  <a16:creationId xmlns:a16="http://schemas.microsoft.com/office/drawing/2014/main" id="{5157EB61-1824-ADE5-20D9-96945251B0A3}"/>
                </a:ext>
              </a:extLst>
            </p:cNvPr>
            <p:cNvSpPr txBox="1"/>
            <p:nvPr/>
          </p:nvSpPr>
          <p:spPr>
            <a:xfrm>
              <a:off x="3860877" y="3046356"/>
              <a:ext cx="1476900" cy="446276"/>
            </a:xfrm>
            <a:prstGeom prst="rect">
              <a:avLst/>
            </a:prstGeom>
            <a:noFill/>
          </p:spPr>
          <p:txBody>
            <a:bodyPr wrap="none" rtlCol="0">
              <a:spAutoFit/>
            </a:bodyPr>
            <a:lstStyle/>
            <a:p>
              <a:pPr algn="ctr"/>
              <a:r>
                <a:rPr lang="en-GB" sz="1440" dirty="0"/>
                <a:t>Volatile Matters </a:t>
              </a:r>
            </a:p>
            <a:p>
              <a:pPr algn="ctr"/>
              <a:r>
                <a:rPr lang="en-GB" sz="1440" dirty="0"/>
                <a:t>and Feedstock Waste</a:t>
              </a:r>
            </a:p>
          </p:txBody>
        </p:sp>
        <p:sp>
          <p:nvSpPr>
            <p:cNvPr id="54" name="TextBox 53">
              <a:extLst>
                <a:ext uri="{FF2B5EF4-FFF2-40B4-BE49-F238E27FC236}">
                  <a16:creationId xmlns:a16="http://schemas.microsoft.com/office/drawing/2014/main" id="{DB2A67A2-1448-3B04-56E9-F90580483D2A}"/>
                </a:ext>
              </a:extLst>
            </p:cNvPr>
            <p:cNvSpPr txBox="1"/>
            <p:nvPr/>
          </p:nvSpPr>
          <p:spPr>
            <a:xfrm>
              <a:off x="7014264" y="316036"/>
              <a:ext cx="1554112" cy="446276"/>
            </a:xfrm>
            <a:prstGeom prst="rect">
              <a:avLst/>
            </a:prstGeom>
            <a:noFill/>
          </p:spPr>
          <p:txBody>
            <a:bodyPr wrap="none" rtlCol="0">
              <a:spAutoFit/>
            </a:bodyPr>
            <a:lstStyle/>
            <a:p>
              <a:pPr algn="ctr"/>
              <a:r>
                <a:rPr lang="en-GB" sz="1440" dirty="0"/>
                <a:t>Moisture-rich Biomass</a:t>
              </a:r>
            </a:p>
            <a:p>
              <a:pPr algn="ctr"/>
              <a:r>
                <a:rPr lang="en-GB" sz="1440" dirty="0"/>
                <a:t> Feedstock</a:t>
              </a:r>
            </a:p>
          </p:txBody>
        </p:sp>
        <p:sp>
          <p:nvSpPr>
            <p:cNvPr id="55" name="TextBox 54">
              <a:extLst>
                <a:ext uri="{FF2B5EF4-FFF2-40B4-BE49-F238E27FC236}">
                  <a16:creationId xmlns:a16="http://schemas.microsoft.com/office/drawing/2014/main" id="{064C092F-AEE7-0173-57B5-9FC63A2EE568}"/>
                </a:ext>
              </a:extLst>
            </p:cNvPr>
            <p:cNvSpPr txBox="1"/>
            <p:nvPr/>
          </p:nvSpPr>
          <p:spPr>
            <a:xfrm>
              <a:off x="2557533" y="2531955"/>
              <a:ext cx="1584836" cy="446276"/>
            </a:xfrm>
            <a:prstGeom prst="rect">
              <a:avLst/>
            </a:prstGeom>
            <a:noFill/>
          </p:spPr>
          <p:txBody>
            <a:bodyPr wrap="none" rtlCol="0">
              <a:spAutoFit/>
            </a:bodyPr>
            <a:lstStyle/>
            <a:p>
              <a:pPr algn="ctr"/>
              <a:r>
                <a:rPr lang="en-GB" sz="1440" dirty="0"/>
                <a:t>Moisture-lean Biomass</a:t>
              </a:r>
            </a:p>
            <a:p>
              <a:pPr algn="ctr"/>
              <a:r>
                <a:rPr lang="en-GB" sz="1440" dirty="0"/>
                <a:t> Feedstock</a:t>
              </a:r>
            </a:p>
          </p:txBody>
        </p:sp>
        <p:sp>
          <p:nvSpPr>
            <p:cNvPr id="56" name="TextBox 55">
              <a:extLst>
                <a:ext uri="{FF2B5EF4-FFF2-40B4-BE49-F238E27FC236}">
                  <a16:creationId xmlns:a16="http://schemas.microsoft.com/office/drawing/2014/main" id="{92470D71-1AE3-2BB4-8EE3-EE22D765B4A9}"/>
                </a:ext>
              </a:extLst>
            </p:cNvPr>
            <p:cNvSpPr txBox="1"/>
            <p:nvPr/>
          </p:nvSpPr>
          <p:spPr>
            <a:xfrm>
              <a:off x="3818357" y="1642010"/>
              <a:ext cx="1191725" cy="261610"/>
            </a:xfrm>
            <a:prstGeom prst="rect">
              <a:avLst/>
            </a:prstGeom>
            <a:noFill/>
          </p:spPr>
          <p:txBody>
            <a:bodyPr wrap="none" rtlCol="0">
              <a:spAutoFit/>
            </a:bodyPr>
            <a:lstStyle/>
            <a:p>
              <a:pPr algn="ctr"/>
              <a:r>
                <a:rPr lang="en-GB" sz="1440" dirty="0"/>
                <a:t>HTC Steam Cycle</a:t>
              </a:r>
            </a:p>
          </p:txBody>
        </p:sp>
        <p:cxnSp>
          <p:nvCxnSpPr>
            <p:cNvPr id="57" name="Straight Connector 56">
              <a:extLst>
                <a:ext uri="{FF2B5EF4-FFF2-40B4-BE49-F238E27FC236}">
                  <a16:creationId xmlns:a16="http://schemas.microsoft.com/office/drawing/2014/main" id="{CAC6A8B0-78A4-A546-82D5-DF58E2E43284}"/>
                </a:ext>
              </a:extLst>
            </p:cNvPr>
            <p:cNvCxnSpPr>
              <a:cxnSpLocks/>
            </p:cNvCxnSpPr>
            <p:nvPr/>
          </p:nvCxnSpPr>
          <p:spPr>
            <a:xfrm>
              <a:off x="6691713" y="2287362"/>
              <a:ext cx="1822921" cy="0"/>
            </a:xfrm>
            <a:prstGeom prst="line">
              <a:avLst/>
            </a:prstGeom>
            <a:ln>
              <a:solidFill>
                <a:schemeClr val="tx1"/>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cxnSp>
        <p:sp>
          <p:nvSpPr>
            <p:cNvPr id="58" name="TextBox 57">
              <a:extLst>
                <a:ext uri="{FF2B5EF4-FFF2-40B4-BE49-F238E27FC236}">
                  <a16:creationId xmlns:a16="http://schemas.microsoft.com/office/drawing/2014/main" id="{143040C1-9687-BE00-2188-EC6BAF7635EB}"/>
                </a:ext>
              </a:extLst>
            </p:cNvPr>
            <p:cNvSpPr txBox="1"/>
            <p:nvPr/>
          </p:nvSpPr>
          <p:spPr>
            <a:xfrm>
              <a:off x="8600000" y="2008734"/>
              <a:ext cx="1325363" cy="630942"/>
            </a:xfrm>
            <a:prstGeom prst="rect">
              <a:avLst/>
            </a:prstGeom>
            <a:noFill/>
          </p:spPr>
          <p:txBody>
            <a:bodyPr wrap="none" rtlCol="0">
              <a:spAutoFit/>
            </a:bodyPr>
            <a:lstStyle/>
            <a:p>
              <a:pPr algn="ctr"/>
              <a:r>
                <a:rPr lang="en-GB" sz="1440" dirty="0"/>
                <a:t>Biogas </a:t>
              </a:r>
            </a:p>
            <a:p>
              <a:pPr algn="ctr"/>
              <a:r>
                <a:rPr lang="en-GB" sz="1440" dirty="0"/>
                <a:t>Distribution to</a:t>
              </a:r>
            </a:p>
            <a:p>
              <a:pPr algn="ctr"/>
              <a:r>
                <a:rPr lang="en-GB" sz="1440" dirty="0"/>
                <a:t>Building Envelopes</a:t>
              </a:r>
            </a:p>
          </p:txBody>
        </p:sp>
        <p:cxnSp>
          <p:nvCxnSpPr>
            <p:cNvPr id="59" name="Straight Connector 58">
              <a:extLst>
                <a:ext uri="{FF2B5EF4-FFF2-40B4-BE49-F238E27FC236}">
                  <a16:creationId xmlns:a16="http://schemas.microsoft.com/office/drawing/2014/main" id="{CE272801-A282-0250-2C1A-1EBDC09EA224}"/>
                </a:ext>
              </a:extLst>
            </p:cNvPr>
            <p:cNvCxnSpPr/>
            <p:nvPr/>
          </p:nvCxnSpPr>
          <p:spPr>
            <a:xfrm>
              <a:off x="6459194" y="1701079"/>
              <a:ext cx="930000" cy="0"/>
            </a:xfrm>
            <a:prstGeom prst="line">
              <a:avLst/>
            </a:prstGeom>
            <a:ln>
              <a:solidFill>
                <a:schemeClr val="tx1"/>
              </a:solidFill>
              <a:headEnd type="triangle" w="med" len="med"/>
              <a:tailEnd type="none" w="med" len="med"/>
            </a:ln>
          </p:spPr>
          <p:style>
            <a:lnRef idx="2">
              <a:schemeClr val="accent1"/>
            </a:lnRef>
            <a:fillRef idx="0">
              <a:schemeClr val="accent1"/>
            </a:fillRef>
            <a:effectRef idx="1">
              <a:schemeClr val="accent1"/>
            </a:effectRef>
            <a:fontRef idx="minor">
              <a:schemeClr val="tx1"/>
            </a:fontRef>
          </p:style>
        </p:cxnSp>
        <p:sp>
          <p:nvSpPr>
            <p:cNvPr id="60" name="Rectangle 59">
              <a:extLst>
                <a:ext uri="{FF2B5EF4-FFF2-40B4-BE49-F238E27FC236}">
                  <a16:creationId xmlns:a16="http://schemas.microsoft.com/office/drawing/2014/main" id="{6DE0D73B-8624-1486-A634-229C4859B4A9}"/>
                </a:ext>
              </a:extLst>
            </p:cNvPr>
            <p:cNvSpPr/>
            <p:nvPr/>
          </p:nvSpPr>
          <p:spPr>
            <a:xfrm>
              <a:off x="2180265" y="323549"/>
              <a:ext cx="914400" cy="914400"/>
            </a:xfrm>
            <a:prstGeom prst="rect">
              <a:avLst/>
            </a:prstGeom>
            <a:no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160"/>
            </a:p>
          </p:txBody>
        </p:sp>
        <p:cxnSp>
          <p:nvCxnSpPr>
            <p:cNvPr id="61" name="Straight Connector 60">
              <a:extLst>
                <a:ext uri="{FF2B5EF4-FFF2-40B4-BE49-F238E27FC236}">
                  <a16:creationId xmlns:a16="http://schemas.microsoft.com/office/drawing/2014/main" id="{01D3C085-73E3-3521-F1F4-E265971E906B}"/>
                </a:ext>
              </a:extLst>
            </p:cNvPr>
            <p:cNvCxnSpPr>
              <a:cxnSpLocks/>
              <a:endCxn id="60" idx="2"/>
            </p:cNvCxnSpPr>
            <p:nvPr/>
          </p:nvCxnSpPr>
          <p:spPr>
            <a:xfrm flipV="1">
              <a:off x="2601589" y="1237949"/>
              <a:ext cx="35876" cy="1294006"/>
            </a:xfrm>
            <a:prstGeom prst="line">
              <a:avLst/>
            </a:prstGeom>
            <a:ln>
              <a:solidFill>
                <a:schemeClr val="tx2"/>
              </a:solidFill>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62" name="Straight Connector 61">
              <a:extLst>
                <a:ext uri="{FF2B5EF4-FFF2-40B4-BE49-F238E27FC236}">
                  <a16:creationId xmlns:a16="http://schemas.microsoft.com/office/drawing/2014/main" id="{4AE43E64-A6BF-CEE8-A325-2E8133D5FCBB}"/>
                </a:ext>
              </a:extLst>
            </p:cNvPr>
            <p:cNvCxnSpPr>
              <a:stCxn id="60" idx="3"/>
            </p:cNvCxnSpPr>
            <p:nvPr/>
          </p:nvCxnSpPr>
          <p:spPr>
            <a:xfrm>
              <a:off x="3094665" y="780749"/>
              <a:ext cx="5540091" cy="0"/>
            </a:xfrm>
            <a:prstGeom prst="line">
              <a:avLst/>
            </a:prstGeom>
            <a:ln>
              <a:solidFill>
                <a:schemeClr val="tx2"/>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63" name="Straight Connector 62">
              <a:extLst>
                <a:ext uri="{FF2B5EF4-FFF2-40B4-BE49-F238E27FC236}">
                  <a16:creationId xmlns:a16="http://schemas.microsoft.com/office/drawing/2014/main" id="{2244D970-881B-2EDF-1188-7AA716DA531E}"/>
                </a:ext>
              </a:extLst>
            </p:cNvPr>
            <p:cNvCxnSpPr>
              <a:cxnSpLocks/>
            </p:cNvCxnSpPr>
            <p:nvPr/>
          </p:nvCxnSpPr>
          <p:spPr>
            <a:xfrm flipV="1">
              <a:off x="8620025" y="772368"/>
              <a:ext cx="8358" cy="764128"/>
            </a:xfrm>
            <a:prstGeom prst="line">
              <a:avLst/>
            </a:prstGeom>
            <a:ln>
              <a:solidFill>
                <a:schemeClr val="tx2"/>
              </a:solidFill>
            </a:ln>
          </p:spPr>
          <p:style>
            <a:lnRef idx="2">
              <a:schemeClr val="accent1"/>
            </a:lnRef>
            <a:fillRef idx="0">
              <a:schemeClr val="accent1"/>
            </a:fillRef>
            <a:effectRef idx="1">
              <a:schemeClr val="accent1"/>
            </a:effectRef>
            <a:fontRef idx="minor">
              <a:schemeClr val="tx1"/>
            </a:fontRef>
          </p:style>
        </p:cxnSp>
        <p:sp>
          <p:nvSpPr>
            <p:cNvPr id="64" name="TextBox 63">
              <a:extLst>
                <a:ext uri="{FF2B5EF4-FFF2-40B4-BE49-F238E27FC236}">
                  <a16:creationId xmlns:a16="http://schemas.microsoft.com/office/drawing/2014/main" id="{E183C767-61A2-ACE3-E60F-48BC91728157}"/>
                </a:ext>
              </a:extLst>
            </p:cNvPr>
            <p:cNvSpPr txBox="1"/>
            <p:nvPr/>
          </p:nvSpPr>
          <p:spPr>
            <a:xfrm>
              <a:off x="2281331" y="608922"/>
              <a:ext cx="712268" cy="446276"/>
            </a:xfrm>
            <a:prstGeom prst="rect">
              <a:avLst/>
            </a:prstGeom>
            <a:noFill/>
          </p:spPr>
          <p:txBody>
            <a:bodyPr wrap="none" rtlCol="0">
              <a:spAutoFit/>
            </a:bodyPr>
            <a:lstStyle/>
            <a:p>
              <a:pPr algn="ctr"/>
              <a:r>
                <a:rPr lang="en-GB" sz="960" dirty="0"/>
                <a:t>Biomass </a:t>
              </a:r>
            </a:p>
            <a:p>
              <a:pPr algn="ctr"/>
              <a:r>
                <a:rPr lang="en-GB" sz="960" dirty="0"/>
                <a:t>Feedstock </a:t>
              </a:r>
            </a:p>
            <a:p>
              <a:pPr algn="ctr"/>
              <a:r>
                <a:rPr lang="en-GB" sz="960" dirty="0"/>
                <a:t>Homogenizer</a:t>
              </a:r>
            </a:p>
          </p:txBody>
        </p:sp>
        <p:sp>
          <p:nvSpPr>
            <p:cNvPr id="65" name="TextBox 64">
              <a:extLst>
                <a:ext uri="{FF2B5EF4-FFF2-40B4-BE49-F238E27FC236}">
                  <a16:creationId xmlns:a16="http://schemas.microsoft.com/office/drawing/2014/main" id="{7A03C00A-6FE2-B9E7-367F-94629CE8ED0A}"/>
                </a:ext>
              </a:extLst>
            </p:cNvPr>
            <p:cNvSpPr txBox="1"/>
            <p:nvPr/>
          </p:nvSpPr>
          <p:spPr>
            <a:xfrm>
              <a:off x="5931015" y="5548378"/>
              <a:ext cx="2347598" cy="630942"/>
            </a:xfrm>
            <a:prstGeom prst="rect">
              <a:avLst/>
            </a:prstGeom>
            <a:noFill/>
          </p:spPr>
          <p:txBody>
            <a:bodyPr wrap="none" rtlCol="0">
              <a:spAutoFit/>
            </a:bodyPr>
            <a:lstStyle/>
            <a:p>
              <a:pPr algn="ctr"/>
              <a:r>
                <a:rPr lang="en-GB" sz="2160" b="1" dirty="0"/>
                <a:t>AD-HTC Fuel-Enhanced</a:t>
              </a:r>
            </a:p>
            <a:p>
              <a:pPr algn="ctr"/>
              <a:r>
                <a:rPr lang="en-GB" sz="2160" b="1" dirty="0"/>
                <a:t>Gas Power Cycle</a:t>
              </a:r>
            </a:p>
          </p:txBody>
        </p:sp>
        <p:cxnSp>
          <p:nvCxnSpPr>
            <p:cNvPr id="66" name="Straight Connector 65">
              <a:extLst>
                <a:ext uri="{FF2B5EF4-FFF2-40B4-BE49-F238E27FC236}">
                  <a16:creationId xmlns:a16="http://schemas.microsoft.com/office/drawing/2014/main" id="{41151B1B-20E1-1F45-94BC-C6189E88DCB7}"/>
                </a:ext>
              </a:extLst>
            </p:cNvPr>
            <p:cNvCxnSpPr>
              <a:cxnSpLocks/>
            </p:cNvCxnSpPr>
            <p:nvPr/>
          </p:nvCxnSpPr>
          <p:spPr>
            <a:xfrm flipH="1">
              <a:off x="1809430" y="761809"/>
              <a:ext cx="370835" cy="0"/>
            </a:xfrm>
            <a:prstGeom prst="line">
              <a:avLst/>
            </a:prstGeom>
            <a:ln>
              <a:solidFill>
                <a:schemeClr val="tx2"/>
              </a:solidFill>
              <a:headEnd type="triangle" w="med" len="med"/>
              <a:tailEnd type="none" w="med" len="med"/>
            </a:ln>
          </p:spPr>
          <p:style>
            <a:lnRef idx="2">
              <a:schemeClr val="accent1"/>
            </a:lnRef>
            <a:fillRef idx="0">
              <a:schemeClr val="accent1"/>
            </a:fillRef>
            <a:effectRef idx="1">
              <a:schemeClr val="accent1"/>
            </a:effectRef>
            <a:fontRef idx="minor">
              <a:schemeClr val="tx1"/>
            </a:fontRef>
          </p:style>
        </p:cxnSp>
        <p:sp>
          <p:nvSpPr>
            <p:cNvPr id="67" name="TextBox 66">
              <a:extLst>
                <a:ext uri="{FF2B5EF4-FFF2-40B4-BE49-F238E27FC236}">
                  <a16:creationId xmlns:a16="http://schemas.microsoft.com/office/drawing/2014/main" id="{8024D7BF-2D47-E54E-10FE-882CF9F09D72}"/>
                </a:ext>
              </a:extLst>
            </p:cNvPr>
            <p:cNvSpPr txBox="1"/>
            <p:nvPr/>
          </p:nvSpPr>
          <p:spPr>
            <a:xfrm>
              <a:off x="1005930" y="563235"/>
              <a:ext cx="816356" cy="446276"/>
            </a:xfrm>
            <a:prstGeom prst="rect">
              <a:avLst/>
            </a:prstGeom>
            <a:noFill/>
          </p:spPr>
          <p:txBody>
            <a:bodyPr wrap="none" rtlCol="0">
              <a:spAutoFit/>
            </a:bodyPr>
            <a:lstStyle/>
            <a:p>
              <a:pPr algn="ctr"/>
              <a:r>
                <a:rPr lang="en-GB" sz="1440" dirty="0"/>
                <a:t>Biomass</a:t>
              </a:r>
            </a:p>
            <a:p>
              <a:pPr algn="ctr"/>
              <a:r>
                <a:rPr lang="en-GB" sz="1440" dirty="0"/>
                <a:t> Feedstock</a:t>
              </a:r>
            </a:p>
          </p:txBody>
        </p:sp>
      </p:grpSp>
      <p:sp>
        <p:nvSpPr>
          <p:cNvPr id="68" name="Rectangle 67"/>
          <p:cNvSpPr/>
          <p:nvPr/>
        </p:nvSpPr>
        <p:spPr>
          <a:xfrm>
            <a:off x="11531667" y="7855634"/>
            <a:ext cx="3128211" cy="3078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378233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5486400" cy="8229600"/>
          </a:xfrm>
          <a:prstGeom prst="rect">
            <a:avLst/>
          </a:prstGeom>
        </p:spPr>
      </p:pic>
      <p:sp>
        <p:nvSpPr>
          <p:cNvPr id="3" name="Text 0"/>
          <p:cNvSpPr/>
          <p:nvPr/>
        </p:nvSpPr>
        <p:spPr>
          <a:xfrm>
            <a:off x="6280190" y="328662"/>
            <a:ext cx="7556421" cy="1417558"/>
          </a:xfrm>
          <a:prstGeom prst="rect">
            <a:avLst/>
          </a:prstGeom>
          <a:noFill/>
          <a:ln/>
        </p:spPr>
        <p:txBody>
          <a:bodyPr wrap="square" lIns="0" tIns="0" rIns="0" bIns="0" rtlCol="0" anchor="t"/>
          <a:lstStyle/>
          <a:p>
            <a:pPr marL="0" indent="0" algn="l">
              <a:lnSpc>
                <a:spcPts val="5550"/>
              </a:lnSpc>
              <a:buNone/>
            </a:pPr>
            <a:r>
              <a:rPr lang="en-US" sz="3900" dirty="0">
                <a:solidFill>
                  <a:srgbClr val="9C5461"/>
                </a:solidFill>
                <a:latin typeface="DM Sans Semi Bold" pitchFamily="34" charset="0"/>
                <a:ea typeface="DM Sans Semi Bold" pitchFamily="34" charset="-122"/>
                <a:cs typeface="DM Sans Semi Bold" pitchFamily="34" charset="-120"/>
              </a:rPr>
              <a:t>Web Application Demo — Simulation Interface</a:t>
            </a:r>
            <a:endParaRPr lang="en-US" sz="3900" dirty="0"/>
          </a:p>
        </p:txBody>
      </p:sp>
      <p:sp>
        <p:nvSpPr>
          <p:cNvPr id="4" name="Text 1"/>
          <p:cNvSpPr/>
          <p:nvPr/>
        </p:nvSpPr>
        <p:spPr>
          <a:xfrm>
            <a:off x="6280190" y="2086382"/>
            <a:ext cx="7556421" cy="1088708"/>
          </a:xfrm>
          <a:prstGeom prst="rect">
            <a:avLst/>
          </a:prstGeom>
          <a:noFill/>
          <a:ln/>
        </p:spPr>
        <p:txBody>
          <a:bodyPr wrap="square" lIns="0" tIns="0" rIns="0" bIns="0" rtlCol="0" anchor="t"/>
          <a:lstStyle/>
          <a:p>
            <a:pPr marL="0" indent="0" algn="l">
              <a:lnSpc>
                <a:spcPts val="2850"/>
              </a:lnSpc>
              <a:buNone/>
            </a:pPr>
            <a:r>
              <a:rPr lang="en-US" sz="1750" dirty="0">
                <a:solidFill>
                  <a:srgbClr val="4A4A4A"/>
                </a:solidFill>
                <a:latin typeface="DM Sans" pitchFamily="34" charset="0"/>
                <a:ea typeface="DM Sans" pitchFamily="34" charset="-122"/>
                <a:cs typeface="DM Sans" pitchFamily="34" charset="-120"/>
              </a:rPr>
              <a:t>Live simulation UI showing input controls, parameter panels, and result widgets (power, efficiency, consumption</a:t>
            </a:r>
            <a:r>
              <a:rPr lang="en-US" sz="1750" dirty="0" smtClean="0">
                <a:solidFill>
                  <a:srgbClr val="4A4A4A"/>
                </a:solidFill>
                <a:latin typeface="DM Sans" pitchFamily="34" charset="0"/>
                <a:ea typeface="DM Sans" pitchFamily="34" charset="-122"/>
                <a:cs typeface="DM Sans" pitchFamily="34" charset="-120"/>
              </a:rPr>
              <a:t>).</a:t>
            </a:r>
            <a:endParaRPr lang="en-US" sz="1750" dirty="0"/>
          </a:p>
        </p:txBody>
      </p:sp>
      <p:sp>
        <p:nvSpPr>
          <p:cNvPr id="5" name="Text 2"/>
          <p:cNvSpPr/>
          <p:nvPr/>
        </p:nvSpPr>
        <p:spPr>
          <a:xfrm>
            <a:off x="6280190" y="3395941"/>
            <a:ext cx="3402330" cy="4464691"/>
          </a:xfrm>
          <a:prstGeom prst="rect">
            <a:avLst/>
          </a:prstGeom>
          <a:noFill/>
          <a:ln/>
        </p:spPr>
        <p:txBody>
          <a:bodyPr wrap="none" lIns="0" tIns="0" rIns="0" bIns="0" rtlCol="0" anchor="t"/>
          <a:lstStyle/>
          <a:p>
            <a:pPr>
              <a:lnSpc>
                <a:spcPts val="5550"/>
              </a:lnSpc>
            </a:pPr>
            <a:r>
              <a:rPr lang="en-US" sz="2000" b="1" dirty="0" smtClean="0">
                <a:solidFill>
                  <a:srgbClr val="9C5461"/>
                </a:solidFill>
                <a:latin typeface="DM Sans Semi Bold" pitchFamily="34" charset="0"/>
                <a:ea typeface="DM Sans Semi Bold" pitchFamily="34" charset="-122"/>
                <a:cs typeface="DM Sans Semi Bold" pitchFamily="34" charset="-120"/>
              </a:rPr>
              <a:t>INPUTS</a:t>
            </a:r>
            <a:endParaRPr lang="en-US" sz="2000" b="1" dirty="0" smtClean="0"/>
          </a:p>
          <a:p>
            <a:pPr marL="0" indent="0" algn="l">
              <a:lnSpc>
                <a:spcPts val="3300"/>
              </a:lnSpc>
              <a:buNone/>
            </a:pPr>
            <a:endParaRPr lang="en-US" sz="2000" dirty="0"/>
          </a:p>
          <a:p>
            <a:pPr>
              <a:lnSpc>
                <a:spcPts val="3300"/>
              </a:lnSpc>
            </a:pPr>
            <a:r>
              <a:rPr lang="en-US" sz="2000" dirty="0" smtClean="0">
                <a:solidFill>
                  <a:schemeClr val="bg2">
                    <a:lumMod val="25000"/>
                  </a:schemeClr>
                </a:solidFill>
              </a:rPr>
              <a:t>Bio</a:t>
            </a:r>
            <a:r>
              <a:rPr lang="en-US" sz="2000" dirty="0" smtClean="0">
                <a:solidFill>
                  <a:schemeClr val="bg2">
                    <a:lumMod val="25000"/>
                  </a:schemeClr>
                </a:solidFill>
                <a:effectLst/>
              </a:rPr>
              <a:t>mass flow rate, </a:t>
            </a:r>
          </a:p>
          <a:p>
            <a:pPr>
              <a:lnSpc>
                <a:spcPts val="3300"/>
              </a:lnSpc>
            </a:pPr>
            <a:r>
              <a:rPr lang="en-US" sz="2000" dirty="0" smtClean="0">
                <a:solidFill>
                  <a:schemeClr val="bg2">
                    <a:lumMod val="25000"/>
                  </a:schemeClr>
                </a:solidFill>
                <a:effectLst/>
              </a:rPr>
              <a:t>moisture content,</a:t>
            </a:r>
          </a:p>
          <a:p>
            <a:pPr>
              <a:lnSpc>
                <a:spcPts val="3300"/>
              </a:lnSpc>
            </a:pPr>
            <a:r>
              <a:rPr lang="en-US" sz="2000" dirty="0" smtClean="0">
                <a:solidFill>
                  <a:schemeClr val="bg2">
                    <a:lumMod val="25000"/>
                  </a:schemeClr>
                </a:solidFill>
                <a:effectLst/>
              </a:rPr>
              <a:t>lower heating value (LHV), </a:t>
            </a:r>
          </a:p>
          <a:p>
            <a:pPr>
              <a:lnSpc>
                <a:spcPts val="3300"/>
              </a:lnSpc>
            </a:pPr>
            <a:r>
              <a:rPr lang="en-US" sz="2000" dirty="0" smtClean="0">
                <a:solidFill>
                  <a:schemeClr val="bg2">
                    <a:lumMod val="25000"/>
                  </a:schemeClr>
                </a:solidFill>
                <a:effectLst/>
              </a:rPr>
              <a:t>boiler and condenser pressures,</a:t>
            </a:r>
          </a:p>
          <a:p>
            <a:pPr>
              <a:lnSpc>
                <a:spcPts val="3300"/>
              </a:lnSpc>
            </a:pPr>
            <a:r>
              <a:rPr lang="en-US" sz="2000" dirty="0" smtClean="0">
                <a:solidFill>
                  <a:schemeClr val="bg2">
                    <a:lumMod val="25000"/>
                  </a:schemeClr>
                </a:solidFill>
                <a:effectLst/>
              </a:rPr>
              <a:t>turbine efficiency, compressor </a:t>
            </a:r>
          </a:p>
          <a:p>
            <a:pPr>
              <a:lnSpc>
                <a:spcPts val="3300"/>
              </a:lnSpc>
            </a:pPr>
            <a:r>
              <a:rPr lang="en-US" sz="2000" dirty="0" smtClean="0">
                <a:solidFill>
                  <a:schemeClr val="bg2">
                    <a:lumMod val="25000"/>
                  </a:schemeClr>
                </a:solidFill>
                <a:effectLst/>
              </a:rPr>
              <a:t>pressure ratio, compressor </a:t>
            </a:r>
          </a:p>
          <a:p>
            <a:pPr>
              <a:lnSpc>
                <a:spcPts val="3300"/>
              </a:lnSpc>
            </a:pPr>
            <a:r>
              <a:rPr lang="en-US" sz="2000" dirty="0" smtClean="0">
                <a:solidFill>
                  <a:schemeClr val="bg2">
                    <a:lumMod val="25000"/>
                  </a:schemeClr>
                </a:solidFill>
                <a:effectLst/>
              </a:rPr>
              <a:t>efficiency, and turbine </a:t>
            </a:r>
          </a:p>
          <a:p>
            <a:pPr>
              <a:lnSpc>
                <a:spcPts val="3300"/>
              </a:lnSpc>
            </a:pPr>
            <a:r>
              <a:rPr lang="en-US" sz="2000" dirty="0" smtClean="0">
                <a:solidFill>
                  <a:schemeClr val="bg2">
                    <a:lumMod val="25000"/>
                  </a:schemeClr>
                </a:solidFill>
                <a:effectLst/>
              </a:rPr>
              <a:t>inlet temperature.</a:t>
            </a:r>
            <a:endParaRPr lang="en-US" sz="2000" dirty="0">
              <a:solidFill>
                <a:schemeClr val="bg2">
                  <a:lumMod val="25000"/>
                </a:schemeClr>
              </a:solidFill>
            </a:endParaRPr>
          </a:p>
        </p:txBody>
      </p:sp>
      <p:sp>
        <p:nvSpPr>
          <p:cNvPr id="6" name="Rectangle 5"/>
          <p:cNvSpPr/>
          <p:nvPr/>
        </p:nvSpPr>
        <p:spPr>
          <a:xfrm>
            <a:off x="11438020" y="6874229"/>
            <a:ext cx="3128211" cy="12512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2"/>
          <p:cNvSpPr/>
          <p:nvPr/>
        </p:nvSpPr>
        <p:spPr>
          <a:xfrm>
            <a:off x="10434281" y="3395940"/>
            <a:ext cx="3402330" cy="4464691"/>
          </a:xfrm>
          <a:prstGeom prst="rect">
            <a:avLst/>
          </a:prstGeom>
          <a:noFill/>
          <a:ln/>
        </p:spPr>
        <p:txBody>
          <a:bodyPr wrap="none" lIns="0" tIns="0" rIns="0" bIns="0" rtlCol="0" anchor="t"/>
          <a:lstStyle/>
          <a:p>
            <a:pPr>
              <a:lnSpc>
                <a:spcPts val="5550"/>
              </a:lnSpc>
            </a:pPr>
            <a:r>
              <a:rPr lang="en-US" sz="2000" b="1" dirty="0" smtClean="0">
                <a:solidFill>
                  <a:srgbClr val="9C5461"/>
                </a:solidFill>
                <a:latin typeface="DM Sans Semi Bold" pitchFamily="34" charset="0"/>
                <a:ea typeface="DM Sans Semi Bold" pitchFamily="34" charset="-122"/>
                <a:cs typeface="DM Sans Semi Bold" pitchFamily="34" charset="-120"/>
              </a:rPr>
              <a:t>OUTPUTS</a:t>
            </a:r>
            <a:endParaRPr lang="en-US" sz="2000" b="1" dirty="0" smtClean="0"/>
          </a:p>
          <a:p>
            <a:pPr marL="0" indent="0" algn="l">
              <a:lnSpc>
                <a:spcPts val="3300"/>
              </a:lnSpc>
              <a:buNone/>
            </a:pPr>
            <a:endParaRPr lang="en-US" sz="2000" dirty="0"/>
          </a:p>
          <a:p>
            <a:pPr>
              <a:lnSpc>
                <a:spcPts val="3300"/>
              </a:lnSpc>
            </a:pPr>
            <a:r>
              <a:rPr lang="en-US" sz="2000" dirty="0">
                <a:solidFill>
                  <a:schemeClr val="bg2">
                    <a:lumMod val="25000"/>
                  </a:schemeClr>
                </a:solidFill>
              </a:rPr>
              <a:t>T</a:t>
            </a:r>
            <a:r>
              <a:rPr lang="en-US" sz="2000" dirty="0" smtClean="0">
                <a:solidFill>
                  <a:schemeClr val="bg2">
                    <a:lumMod val="25000"/>
                  </a:schemeClr>
                </a:solidFill>
              </a:rPr>
              <a:t>otal power (Brayton, Rankine, </a:t>
            </a:r>
          </a:p>
          <a:p>
            <a:pPr>
              <a:lnSpc>
                <a:spcPts val="3300"/>
              </a:lnSpc>
            </a:pPr>
            <a:r>
              <a:rPr lang="en-US" sz="2000" dirty="0" smtClean="0">
                <a:solidFill>
                  <a:schemeClr val="bg2">
                    <a:lumMod val="25000"/>
                  </a:schemeClr>
                </a:solidFill>
              </a:rPr>
              <a:t>combined), cycle efficiencies,</a:t>
            </a:r>
          </a:p>
          <a:p>
            <a:pPr>
              <a:lnSpc>
                <a:spcPts val="3300"/>
              </a:lnSpc>
            </a:pPr>
            <a:r>
              <a:rPr lang="en-US" sz="2000" dirty="0" smtClean="0">
                <a:solidFill>
                  <a:schemeClr val="bg2">
                    <a:lumMod val="25000"/>
                  </a:schemeClr>
                </a:solidFill>
              </a:rPr>
              <a:t>fuel consumption, energy </a:t>
            </a:r>
          </a:p>
          <a:p>
            <a:pPr>
              <a:lnSpc>
                <a:spcPts val="3300"/>
              </a:lnSpc>
            </a:pPr>
            <a:r>
              <a:rPr lang="en-US" sz="2000" dirty="0" smtClean="0">
                <a:solidFill>
                  <a:schemeClr val="bg2">
                    <a:lumMod val="25000"/>
                  </a:schemeClr>
                </a:solidFill>
              </a:rPr>
              <a:t>flow analysis (useful work </a:t>
            </a:r>
          </a:p>
          <a:p>
            <a:pPr>
              <a:lnSpc>
                <a:spcPts val="3300"/>
              </a:lnSpc>
            </a:pPr>
            <a:r>
              <a:rPr lang="en-US" sz="2000" dirty="0" smtClean="0">
                <a:solidFill>
                  <a:schemeClr val="bg2">
                    <a:lumMod val="25000"/>
                  </a:schemeClr>
                </a:solidFill>
              </a:rPr>
              <a:t>and losses), and AD‑HTC gas </a:t>
            </a:r>
          </a:p>
          <a:p>
            <a:pPr>
              <a:lnSpc>
                <a:spcPts val="3300"/>
              </a:lnSpc>
            </a:pPr>
            <a:r>
              <a:rPr lang="en-US" sz="2000" dirty="0" smtClean="0">
                <a:solidFill>
                  <a:schemeClr val="bg2">
                    <a:lumMod val="25000"/>
                  </a:schemeClr>
                </a:solidFill>
              </a:rPr>
              <a:t>yields (Gas A, Gas B, methane, </a:t>
            </a:r>
          </a:p>
          <a:p>
            <a:pPr>
              <a:lnSpc>
                <a:spcPts val="3300"/>
              </a:lnSpc>
            </a:pPr>
            <a:r>
              <a:rPr lang="en-US" sz="2000" dirty="0" smtClean="0">
                <a:solidFill>
                  <a:schemeClr val="bg2">
                    <a:lumMod val="25000"/>
                  </a:schemeClr>
                </a:solidFill>
              </a:rPr>
              <a:t>HTC heating load).</a:t>
            </a:r>
            <a:endParaRPr lang="en-US" sz="2000" dirty="0">
              <a:solidFill>
                <a:schemeClr val="bg2">
                  <a:lumMod val="25000"/>
                </a:schemeClr>
              </a:solidFill>
            </a:endParaRPr>
          </a:p>
        </p:txBody>
      </p:sp>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5486400" cy="8229600"/>
          </a:xfrm>
          <a:prstGeom prst="rect">
            <a:avLst/>
          </a:prstGeom>
        </p:spPr>
      </p:pic>
    </p:spTree>
    <p:extLst>
      <p:ext uri="{BB962C8B-B14F-4D97-AF65-F5344CB8AC3E}">
        <p14:creationId xmlns:p14="http://schemas.microsoft.com/office/powerpoint/2010/main" val="14881345"/>
      </p:ext>
    </p:extLst>
  </p:cSld>
  <p:clrMapOvr>
    <a:masterClrMapping/>
  </p:clrMapOvr>
  <p:transition spd="slow">
    <p:push dir="u"/>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1438020" y="6874229"/>
            <a:ext cx="3128211" cy="12512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Image 0" descr="preencoded.png"/>
          <p:cNvPicPr>
            <a:picLocks noChangeAspect="1"/>
          </p:cNvPicPr>
          <p:nvPr/>
        </p:nvPicPr>
        <p:blipFill>
          <a:blip r:embed="rId2"/>
          <a:stretch>
            <a:fillRect/>
          </a:stretch>
        </p:blipFill>
        <p:spPr>
          <a:xfrm>
            <a:off x="0" y="0"/>
            <a:ext cx="14630400" cy="3513221"/>
          </a:xfrm>
          <a:prstGeom prst="rect">
            <a:avLst/>
          </a:prstGeom>
        </p:spPr>
      </p:pic>
      <p:sp>
        <p:nvSpPr>
          <p:cNvPr id="4" name="Text 0"/>
          <p:cNvSpPr/>
          <p:nvPr/>
        </p:nvSpPr>
        <p:spPr>
          <a:xfrm>
            <a:off x="793790" y="4644985"/>
            <a:ext cx="5670590" cy="708779"/>
          </a:xfrm>
          <a:prstGeom prst="rect">
            <a:avLst/>
          </a:prstGeom>
          <a:noFill/>
          <a:ln/>
        </p:spPr>
        <p:txBody>
          <a:bodyPr wrap="none" lIns="0" tIns="0" rIns="0" bIns="0" rtlCol="0" anchor="t"/>
          <a:lstStyle/>
          <a:p>
            <a:pPr marL="0" indent="0" algn="l">
              <a:lnSpc>
                <a:spcPts val="5550"/>
              </a:lnSpc>
              <a:buNone/>
            </a:pPr>
            <a:r>
              <a:rPr lang="en-US" sz="3900" dirty="0">
                <a:solidFill>
                  <a:srgbClr val="9C5461"/>
                </a:solidFill>
                <a:latin typeface="DM Sans Semi Bold" pitchFamily="34" charset="0"/>
                <a:ea typeface="DM Sans Semi Bold" pitchFamily="34" charset="-122"/>
                <a:cs typeface="DM Sans Semi Bold" pitchFamily="34" charset="-120"/>
              </a:rPr>
              <a:t>Acknowledgement</a:t>
            </a:r>
            <a:endParaRPr lang="en-US" sz="3900" dirty="0"/>
          </a:p>
        </p:txBody>
      </p:sp>
      <p:sp>
        <p:nvSpPr>
          <p:cNvPr id="5" name="Text 1"/>
          <p:cNvSpPr/>
          <p:nvPr/>
        </p:nvSpPr>
        <p:spPr>
          <a:xfrm>
            <a:off x="793790" y="5693926"/>
            <a:ext cx="13042821" cy="725805"/>
          </a:xfrm>
          <a:prstGeom prst="rect">
            <a:avLst/>
          </a:prstGeom>
          <a:noFill/>
          <a:ln/>
        </p:spPr>
        <p:txBody>
          <a:bodyPr wrap="square" lIns="0" tIns="0" rIns="0" bIns="0" rtlCol="0" anchor="t"/>
          <a:lstStyle/>
          <a:p>
            <a:pPr>
              <a:lnSpc>
                <a:spcPts val="2850"/>
              </a:lnSpc>
            </a:pPr>
            <a:r>
              <a:rPr lang="en-US" sz="1900" dirty="0" smtClean="0"/>
              <a:t>We sincerely acknowledge the guidance and technical supervision of </a:t>
            </a:r>
            <a:r>
              <a:rPr lang="en-US" sz="1900" dirty="0" err="1" smtClean="0"/>
              <a:t>Dr</a:t>
            </a:r>
            <a:r>
              <a:rPr lang="en-US" sz="1900" dirty="0" smtClean="0"/>
              <a:t> </a:t>
            </a:r>
            <a:r>
              <a:rPr lang="en-US" sz="1900" b="1" dirty="0" err="1" smtClean="0"/>
              <a:t>Ogedengbe</a:t>
            </a:r>
            <a:r>
              <a:rPr lang="en-US" sz="1900" dirty="0" smtClean="0"/>
              <a:t> and the department for their unwavering support throughout this project.</a:t>
            </a:r>
            <a:br>
              <a:rPr lang="en-US" sz="1900" dirty="0" smtClean="0"/>
            </a:br>
            <a:r>
              <a:rPr lang="en-US" sz="1900" dirty="0" smtClean="0"/>
              <a:t>Special appreciation goes to our group members for their dedication, teamwork, and collective effort in developing this project. Each contribution was valuable in achieving our objectives. We are grateful for the collaboration and shared commitment that made this work possible.</a:t>
            </a:r>
            <a:endParaRPr lang="en-US" sz="1900" dirty="0">
              <a:solidFill>
                <a:schemeClr val="bg2">
                  <a:lumMod val="25000"/>
                </a:schemeClr>
              </a:solidFill>
            </a:endParaRPr>
          </a:p>
        </p:txBody>
      </p:sp>
    </p:spTree>
    <p:extLst>
      <p:ext uri="{BB962C8B-B14F-4D97-AF65-F5344CB8AC3E}">
        <p14:creationId xmlns:p14="http://schemas.microsoft.com/office/powerpoint/2010/main" val="264997081"/>
      </p:ext>
    </p:extLst>
  </p:cSld>
  <p:clrMapOvr>
    <a:masterClrMapping/>
  </p:clrMapOvr>
  <p:transition spd="slow">
    <p:wipe/>
  </p:transition>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778</TotalTime>
  <Words>868</Words>
  <Application>Microsoft Office PowerPoint</Application>
  <PresentationFormat>Custom</PresentationFormat>
  <Paragraphs>130</Paragraphs>
  <Slides>10</Slides>
  <Notes>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10</vt:i4>
      </vt:variant>
    </vt:vector>
  </HeadingPairs>
  <TitlesOfParts>
    <vt:vector size="18" baseType="lpstr">
      <vt:lpstr>DM Sans Semi Bold</vt:lpstr>
      <vt:lpstr>Arial</vt:lpstr>
      <vt:lpstr>Inter</vt:lpstr>
      <vt:lpstr>Calibri</vt:lpstr>
      <vt:lpstr>DM Sans</vt:lpstr>
      <vt:lpstr>Inter Bold</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
  <cp:lastModifiedBy>FERDINAND</cp:lastModifiedBy>
  <cp:revision>52</cp:revision>
  <dcterms:created xsi:type="dcterms:W3CDTF">2026-02-22T06:15:10Z</dcterms:created>
  <dcterms:modified xsi:type="dcterms:W3CDTF">2026-02-23T00:27:49Z</dcterms:modified>
</cp:coreProperties>
</file>